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21"/>
  </p:notesMasterIdLst>
  <p:sldIdLst>
    <p:sldId id="257" r:id="rId4"/>
    <p:sldId id="258" r:id="rId5"/>
    <p:sldId id="259" r:id="rId6"/>
    <p:sldId id="260" r:id="rId7"/>
    <p:sldId id="261" r:id="rId8"/>
    <p:sldId id="263" r:id="rId9"/>
    <p:sldId id="262" r:id="rId10"/>
    <p:sldId id="265" r:id="rId11"/>
    <p:sldId id="264" r:id="rId12"/>
    <p:sldId id="266" r:id="rId13"/>
    <p:sldId id="267" r:id="rId14"/>
    <p:sldId id="268" r:id="rId15"/>
    <p:sldId id="269" r:id="rId16"/>
    <p:sldId id="270" r:id="rId17"/>
    <p:sldId id="271" r:id="rId18"/>
    <p:sldId id="273" r:id="rId19"/>
    <p:sldId id="272" r:id="rId20"/>
  </p:sldIdLst>
  <p:sldSz cx="9144000" cy="5143500" type="screen16x9"/>
  <p:notesSz cx="6858000" cy="9144000"/>
  <p:embeddedFontLst>
    <p:embeddedFont>
      <p:font typeface="Dosis" panose="020B0604020202020204" charset="0"/>
      <p:regular r:id="rId22"/>
      <p:bold r:id="rId23"/>
    </p:embeddedFont>
    <p:embeddedFont>
      <p:font typeface="Roboto Black" panose="020B0604020202020204" charset="0"/>
      <p:bold r:id="rId24"/>
      <p:boldItalic r:id="rId25"/>
    </p:embeddedFont>
    <p:embeddedFont>
      <p:font typeface="Roboto Thin" panose="020B0604020202020204" charset="0"/>
      <p:regular r:id="rId26"/>
      <p:bold r:id="rId27"/>
      <p:italic r:id="rId28"/>
      <p:boldItalic r:id="rId29"/>
    </p:embeddedFont>
    <p:embeddedFont>
      <p:font typeface="Roboto" panose="020B0604020202020204"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1C52BF7-F10D-42DD-8479-FF2DDF1A0279}">
  <a:tblStyle styleId="{41C52BF7-F10D-42DD-8479-FF2DDF1A027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173" y="19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5.fntdata"/><Relationship Id="rId3" Type="http://schemas.openxmlformats.org/officeDocument/2006/relationships/slideMaster" Target="slideMasters/slideMaster3.xml"/><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10.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Shape 29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379215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9651684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30961844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9029409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7574048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6767178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0341347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586695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2" name="Shape 30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926510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2769534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616322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11" name="Shape 1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12" name="Shape 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12000"/>
              <a:buFont typeface="Roboto"/>
              <a:buNone/>
              <a:defRPr sz="12000" b="0" i="0" u="none" strike="noStrike" cap="none">
                <a:solidFill>
                  <a:schemeClr val="dk1"/>
                </a:solidFill>
                <a:latin typeface="Roboto"/>
                <a:ea typeface="Roboto"/>
                <a:cs typeface="Roboto"/>
                <a:sym typeface="Roboto"/>
              </a:defRPr>
            </a:lvl9pPr>
          </a:lstStyle>
          <a:p>
            <a:r>
              <a:t>xx%</a:t>
            </a:r>
          </a:p>
        </p:txBody>
      </p:sp>
      <p:sp>
        <p:nvSpPr>
          <p:cNvPr id="46" name="Shape 46"/>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7" name="Shape 4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4"/>
        <p:cNvGrpSpPr/>
        <p:nvPr/>
      </p:nvGrpSpPr>
      <p:grpSpPr>
        <a:xfrm>
          <a:off x="0" y="0"/>
          <a:ext cx="0" cy="0"/>
          <a:chOff x="0" y="0"/>
          <a:chExt cx="0" cy="0"/>
        </a:xfrm>
      </p:grpSpPr>
      <p:sp>
        <p:nvSpPr>
          <p:cNvPr id="55" name="Shape 55"/>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Shape 56"/>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Shape 57"/>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Shape 58"/>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Shape 60"/>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Shape 61"/>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Shape 62"/>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Shape 63"/>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Shape 65"/>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Shape 66"/>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Shape 68"/>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Shape 69"/>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Shape 71"/>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Shape 72"/>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Shape 7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Shape 75"/>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Shape 7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Shape 77"/>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Shape 79"/>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Shape 80"/>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Shape 81"/>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Shape 1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5200"/>
              <a:buFont typeface="Roboto"/>
              <a:buNone/>
              <a:defRPr sz="5200" b="0" i="0" u="none" strike="noStrike" cap="none">
                <a:solidFill>
                  <a:schemeClr val="dk1"/>
                </a:solidFill>
                <a:latin typeface="Roboto"/>
                <a:ea typeface="Roboto"/>
                <a:cs typeface="Roboto"/>
                <a:sym typeface="Roboto"/>
              </a:defRPr>
            </a:lvl9pPr>
          </a:lstStyle>
          <a:p>
            <a:endParaRPr/>
          </a:p>
        </p:txBody>
      </p:sp>
      <p:sp>
        <p:nvSpPr>
          <p:cNvPr id="15" name="Shape 1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800"/>
              <a:buFont typeface="Roboto"/>
              <a:buNone/>
              <a:defRPr sz="2800" b="0" i="0" u="none" strike="noStrike" cap="none">
                <a:solidFill>
                  <a:schemeClr val="dk2"/>
                </a:solidFill>
                <a:latin typeface="Roboto"/>
                <a:ea typeface="Roboto"/>
                <a:cs typeface="Roboto"/>
                <a:sym typeface="Roboto"/>
              </a:defRPr>
            </a:lvl9pPr>
          </a:lstStyle>
          <a:p>
            <a:endParaRPr/>
          </a:p>
        </p:txBody>
      </p:sp>
      <p:sp>
        <p:nvSpPr>
          <p:cNvPr id="16" name="Shape 1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Shape 8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Shape 84"/>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Shape 85"/>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600"/>
              </a:spcBef>
              <a:spcAft>
                <a:spcPts val="0"/>
              </a:spcAft>
              <a:buClr>
                <a:schemeClr val="dk1"/>
              </a:buClr>
              <a:buSzPts val="2400"/>
              <a:buFont typeface="Dosis"/>
              <a:buChar char="●"/>
              <a:defRPr sz="2400" b="0" i="0" u="none" strike="noStrike" cap="none">
                <a:solidFill>
                  <a:schemeClr val="dk1"/>
                </a:solidFill>
                <a:latin typeface="Dosis"/>
                <a:ea typeface="Dosis"/>
                <a:cs typeface="Dosis"/>
                <a:sym typeface="Dosis"/>
              </a:defRPr>
            </a:lvl1pPr>
            <a:lvl2pPr marL="914400" marR="0" lvl="1"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2pPr>
            <a:lvl3pPr marL="1371600" marR="0" lvl="2"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3pPr>
            <a:lvl4pPr marL="1828800" marR="0" lvl="3"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4pPr>
            <a:lvl5pPr marL="2286000" marR="0" lvl="4"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5pPr>
            <a:lvl6pPr marL="2743200" marR="0" lvl="5"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6pPr>
            <a:lvl7pPr marL="3200400" marR="0" lvl="6"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7pPr>
            <a:lvl8pPr marL="3657600" marR="0" lvl="7"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8pPr>
            <a:lvl9pPr marL="4114800" marR="0" lvl="8"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Shape 87"/>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Shape 8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Shape 89"/>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Shape 90"/>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Shape 91"/>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Shape 92"/>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Shape 94"/>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Shape 95"/>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Shape 96"/>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Shape 97"/>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Shape 98"/>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Shape 99"/>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Shape 100"/>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Shape 101"/>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Shape 103"/>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Shape 104"/>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Shape 105"/>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Shape 106"/>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Shape 107"/>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Shape 108"/>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Shape 109"/>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Shape 110"/>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Shape 111"/>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Shape 112"/>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Shape 113"/>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Shape 114"/>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Shape 115"/>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Shape 116"/>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Shape 117"/>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Shape 118"/>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Shape 119"/>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Shape 120"/>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Shape 121"/>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Shape 122"/>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Shape 123"/>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Shape 124"/>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Shape 125"/>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Shape 126"/>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Shape 127"/>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Shape 128"/>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Shape 130"/>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Shape 131"/>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Shape 132"/>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Shape 133"/>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Shape 134"/>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Shape 135"/>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Shape 138"/>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Shape 141"/>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Shape 142"/>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Shape 143"/>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Shape 144"/>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Shape 14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Shape 146"/>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Shape 147"/>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Shape 148"/>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Shape 149"/>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Shape 150"/>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Shape 151"/>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Shape 152"/>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Shape 153"/>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Shape 154"/>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Shape 15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Shape 157"/>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Shape 158"/>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Shape 159"/>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Shape 160"/>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Shape 161"/>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Shape 163"/>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Shape 164"/>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Shape 165"/>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Shape 166"/>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Shape 167"/>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Shape 168"/>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Shape 171"/>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Shape 172"/>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Shape 173"/>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Shape 17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Shape 176"/>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Shape 177"/>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Shape 17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Shape 18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Shape 181"/>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Shape 182"/>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3600"/>
              <a:buFont typeface="Roboto"/>
              <a:buNone/>
              <a:defRPr sz="3600" b="0" i="0" u="none" strike="noStrike" cap="none">
                <a:solidFill>
                  <a:schemeClr val="dk1"/>
                </a:solidFill>
                <a:latin typeface="Roboto"/>
                <a:ea typeface="Roboto"/>
                <a:cs typeface="Roboto"/>
                <a:sym typeface="Roboto"/>
              </a:defRPr>
            </a:lvl9pPr>
          </a:lstStyle>
          <a:p>
            <a:endParaRPr/>
          </a:p>
        </p:txBody>
      </p:sp>
      <p:sp>
        <p:nvSpPr>
          <p:cNvPr id="19" name="Shape 1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Shape 18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Shape 185"/>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Shape 18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Shape 188"/>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Shape 190"/>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Shape 191"/>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Shape 192"/>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Shape 193"/>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9" name="Shape 2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0" name="Shape 2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257" name="Shape 2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0" name="Shape 26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1" name="Shape 26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2" name="Shape 2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5" name="Shape 2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268" name="Shape 26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9" name="Shape 2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272" name="Shape 2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2" name="Shape 22"/>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3" name="Shape 23"/>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24" name="Shape 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Shape 27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276" name="Shape 2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281" name="Shape 2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284" name="Shape 28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27" name="Shape 2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400"/>
              <a:buFont typeface="Roboto"/>
              <a:buNone/>
              <a:defRPr sz="2400" b="0" i="0" u="none" strike="noStrike" cap="none">
                <a:solidFill>
                  <a:schemeClr val="dk1"/>
                </a:solidFill>
                <a:latin typeface="Roboto"/>
                <a:ea typeface="Roboto"/>
                <a:cs typeface="Roboto"/>
                <a:sym typeface="Roboto"/>
              </a:defRPr>
            </a:lvl9pPr>
          </a:lstStyle>
          <a:p>
            <a:endParaRPr/>
          </a:p>
        </p:txBody>
      </p:sp>
      <p:sp>
        <p:nvSpPr>
          <p:cNvPr id="30" name="Shape 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1pPr>
            <a:lvl2pPr marL="914400" marR="0" lvl="1"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2pPr>
            <a:lvl3pPr marL="1371600" marR="0" lvl="2"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3pPr>
            <a:lvl4pPr marL="1828800" marR="0" lvl="3"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4pPr>
            <a:lvl5pPr marL="2286000" marR="0" lvl="4"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5pPr>
            <a:lvl6pPr marL="2743200" marR="0" lvl="5"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6pPr>
            <a:lvl7pPr marL="3200400" marR="0" lvl="6"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7pPr>
            <a:lvl8pPr marL="3657600" marR="0" lvl="7" indent="-304800" algn="l" rtl="0">
              <a:lnSpc>
                <a:spcPct val="115000"/>
              </a:lnSpc>
              <a:spcBef>
                <a:spcPts val="1600"/>
              </a:spcBef>
              <a:spcAft>
                <a:spcPts val="0"/>
              </a:spcAft>
              <a:buClr>
                <a:schemeClr val="dk2"/>
              </a:buClr>
              <a:buSzPts val="1200"/>
              <a:buFont typeface="Roboto"/>
              <a:buChar char="○"/>
              <a:defRPr sz="1200" b="0" i="0" u="none" strike="noStrike" cap="none">
                <a:solidFill>
                  <a:schemeClr val="dk2"/>
                </a:solidFill>
                <a:latin typeface="Roboto"/>
                <a:ea typeface="Roboto"/>
                <a:cs typeface="Roboto"/>
                <a:sym typeface="Roboto"/>
              </a:defRPr>
            </a:lvl8pPr>
            <a:lvl9pPr marL="4114800" marR="0" lvl="8" indent="-304800" algn="l" rtl="0">
              <a:lnSpc>
                <a:spcPct val="115000"/>
              </a:lnSpc>
              <a:spcBef>
                <a:spcPts val="1600"/>
              </a:spcBef>
              <a:spcAft>
                <a:spcPts val="1600"/>
              </a:spcAft>
              <a:buClr>
                <a:schemeClr val="dk2"/>
              </a:buClr>
              <a:buSzPts val="1200"/>
              <a:buFont typeface="Roboto"/>
              <a:buChar char="■"/>
              <a:defRPr sz="1200" b="0" i="0" u="none" strike="noStrike" cap="none">
                <a:solidFill>
                  <a:schemeClr val="dk2"/>
                </a:solidFill>
                <a:latin typeface="Roboto"/>
                <a:ea typeface="Roboto"/>
                <a:cs typeface="Roboto"/>
                <a:sym typeface="Roboto"/>
              </a:defRPr>
            </a:lvl9pPr>
          </a:lstStyle>
          <a:p>
            <a:endParaRPr/>
          </a:p>
        </p:txBody>
      </p:sp>
      <p:sp>
        <p:nvSpPr>
          <p:cNvPr id="31" name="Shape 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4800"/>
              <a:buFont typeface="Roboto"/>
              <a:buNone/>
              <a:defRPr sz="4800" b="0" i="0" u="none" strike="noStrike" cap="none">
                <a:solidFill>
                  <a:schemeClr val="dk1"/>
                </a:solidFill>
                <a:latin typeface="Roboto"/>
                <a:ea typeface="Roboto"/>
                <a:cs typeface="Roboto"/>
                <a:sym typeface="Roboto"/>
              </a:defRPr>
            </a:lvl9pPr>
          </a:lstStyle>
          <a:p>
            <a:endParaRPr/>
          </a:p>
        </p:txBody>
      </p:sp>
      <p:sp>
        <p:nvSpPr>
          <p:cNvPr id="34" name="Shape 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Shape 37"/>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1pPr>
            <a:lvl2pPr marR="0" lvl="1"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2pPr>
            <a:lvl3pPr marR="0" lvl="2"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3pPr>
            <a:lvl4pPr marR="0" lvl="3"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4pPr>
            <a:lvl5pPr marR="0" lvl="4"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5pPr>
            <a:lvl6pPr marR="0" lvl="5"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6pPr>
            <a:lvl7pPr marR="0" lvl="6"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7pPr>
            <a:lvl8pPr marR="0" lvl="7"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8pPr>
            <a:lvl9pPr marR="0" lvl="8" algn="ctr" rtl="0">
              <a:lnSpc>
                <a:spcPct val="100000"/>
              </a:lnSpc>
              <a:spcBef>
                <a:spcPts val="0"/>
              </a:spcBef>
              <a:spcAft>
                <a:spcPts val="0"/>
              </a:spcAft>
              <a:buClr>
                <a:schemeClr val="dk1"/>
              </a:buClr>
              <a:buSzPts val="4200"/>
              <a:buFont typeface="Roboto"/>
              <a:buNone/>
              <a:defRPr sz="4200" b="0" i="0" u="none" strike="noStrike" cap="none">
                <a:solidFill>
                  <a:schemeClr val="dk1"/>
                </a:solidFill>
                <a:latin typeface="Roboto"/>
                <a:ea typeface="Roboto"/>
                <a:cs typeface="Roboto"/>
                <a:sym typeface="Roboto"/>
              </a:defRPr>
            </a:lvl9pPr>
          </a:lstStyle>
          <a:p>
            <a:endParaRPr/>
          </a:p>
        </p:txBody>
      </p:sp>
      <p:sp>
        <p:nvSpPr>
          <p:cNvPr id="38" name="Shape 38"/>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1pPr>
            <a:lvl2pPr marR="0" lvl="1"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2pPr>
            <a:lvl3pPr marR="0" lvl="2"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3pPr>
            <a:lvl4pPr marR="0" lvl="3"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4pPr>
            <a:lvl5pPr marR="0" lvl="4"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5pPr>
            <a:lvl6pPr marR="0" lvl="5"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6pPr>
            <a:lvl7pPr marR="0" lvl="6"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7pPr>
            <a:lvl8pPr marR="0" lvl="7"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8pPr>
            <a:lvl9pPr marR="0" lvl="8" algn="ctr" rtl="0">
              <a:lnSpc>
                <a:spcPct val="100000"/>
              </a:lnSpc>
              <a:spcBef>
                <a:spcPts val="0"/>
              </a:spcBef>
              <a:spcAft>
                <a:spcPts val="0"/>
              </a:spcAft>
              <a:buClr>
                <a:schemeClr val="dk2"/>
              </a:buClr>
              <a:buSzPts val="2100"/>
              <a:buFont typeface="Roboto"/>
              <a:buNone/>
              <a:defRPr sz="2100" b="0" i="0" u="none" strike="noStrike" cap="none">
                <a:solidFill>
                  <a:schemeClr val="dk2"/>
                </a:solidFill>
                <a:latin typeface="Roboto"/>
                <a:ea typeface="Roboto"/>
                <a:cs typeface="Roboto"/>
                <a:sym typeface="Roboto"/>
              </a:defRPr>
            </a:lvl9pPr>
          </a:lstStyle>
          <a:p>
            <a:endParaRPr/>
          </a:p>
        </p:txBody>
      </p:sp>
      <p:sp>
        <p:nvSpPr>
          <p:cNvPr id="39" name="Shape 39"/>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40" name="Shape 4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Roboto"/>
              <a:buNone/>
              <a:defRPr sz="1800" b="0" i="0" u="none" strike="noStrike" cap="none">
                <a:solidFill>
                  <a:schemeClr val="dk2"/>
                </a:solidFill>
                <a:latin typeface="Roboto"/>
                <a:ea typeface="Roboto"/>
                <a:cs typeface="Roboto"/>
                <a:sym typeface="Roboto"/>
              </a:defRPr>
            </a:lvl1pPr>
          </a:lstStyle>
          <a:p>
            <a:endParaRPr/>
          </a:p>
        </p:txBody>
      </p:sp>
      <p:sp>
        <p:nvSpPr>
          <p:cNvPr id="43" name="Shape 4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theme" Target="../theme/theme2.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1.xml"/><Relationship Id="rId3" Type="http://schemas.openxmlformats.org/officeDocument/2006/relationships/slideLayout" Target="../slideLayouts/slideLayout36.xml"/><Relationship Id="rId7" Type="http://schemas.openxmlformats.org/officeDocument/2006/relationships/slideLayout" Target="../slideLayouts/slideLayout40.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5" Type="http://schemas.openxmlformats.org/officeDocument/2006/relationships/slideLayout" Target="../slideLayouts/slideLayout38.xml"/><Relationship Id="rId10" Type="http://schemas.openxmlformats.org/officeDocument/2006/relationships/theme" Target="../theme/theme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2800"/>
              <a:buFont typeface="Roboto"/>
              <a:buNone/>
              <a:defRPr sz="2800" b="0" i="0" u="none" strike="noStrike" cap="none">
                <a:solidFill>
                  <a:schemeClr val="dk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160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1600"/>
              </a:spcBef>
              <a:spcAft>
                <a:spcPts val="160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US" sz="5600" b="0" i="0" u="none" strike="noStrike" cap="none" dirty="0" smtClean="0">
                <a:solidFill>
                  <a:schemeClr val="lt1"/>
                </a:solidFill>
                <a:latin typeface="Roboto Black"/>
                <a:ea typeface="Roboto Black"/>
                <a:cs typeface="Roboto Black"/>
                <a:sym typeface="Roboto Black"/>
              </a:rPr>
              <a:t>Capstone project</a:t>
            </a:r>
          </a:p>
          <a:p>
            <a:pPr marL="0" marR="0" lvl="0" indent="0" algn="l" rtl="0">
              <a:lnSpc>
                <a:spcPct val="100000"/>
              </a:lnSpc>
              <a:spcBef>
                <a:spcPts val="0"/>
              </a:spcBef>
              <a:spcAft>
                <a:spcPts val="0"/>
              </a:spcAft>
              <a:buClr>
                <a:srgbClr val="295269"/>
              </a:buClr>
              <a:buSzPts val="5600"/>
              <a:buFont typeface="Arial"/>
              <a:buNone/>
            </a:pPr>
            <a:r>
              <a:rPr lang="en-US" sz="3200" dirty="0" smtClean="0">
                <a:solidFill>
                  <a:schemeClr val="lt1"/>
                </a:solidFill>
                <a:latin typeface="Roboto Black"/>
                <a:ea typeface="Roboto Black"/>
                <a:sym typeface="Roboto Black"/>
              </a:rPr>
              <a:t>Usage Funnels</a:t>
            </a:r>
          </a:p>
          <a:p>
            <a:pPr marL="0" marR="0" lvl="0" indent="0" algn="l" rtl="0">
              <a:lnSpc>
                <a:spcPct val="100000"/>
              </a:lnSpc>
              <a:spcBef>
                <a:spcPts val="0"/>
              </a:spcBef>
              <a:spcAft>
                <a:spcPts val="0"/>
              </a:spcAft>
              <a:buClr>
                <a:srgbClr val="295269"/>
              </a:buClr>
              <a:buSzPts val="5600"/>
              <a:buFont typeface="Arial"/>
              <a:buNone/>
            </a:pPr>
            <a:endParaRPr sz="3200" b="0" i="0" u="none" strike="noStrike" cap="none" dirty="0">
              <a:solidFill>
                <a:schemeClr val="lt1"/>
              </a:solidFill>
              <a:sym typeface="Arial"/>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a:solidFill>
                  <a:srgbClr val="EFEFEF"/>
                </a:solidFill>
                <a:latin typeface="Roboto Thin"/>
                <a:ea typeface="Roboto Thin"/>
                <a:cs typeface="Roboto Thin"/>
                <a:sym typeface="Roboto Thin"/>
              </a:rPr>
              <a:t>Learn SQL from Scratch</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 sz="2800" b="0" i="0" u="none" strike="noStrike" cap="none" dirty="0" smtClean="0">
                <a:solidFill>
                  <a:srgbClr val="EFEFEF"/>
                </a:solidFill>
                <a:latin typeface="Roboto Thin"/>
                <a:ea typeface="Roboto Thin"/>
                <a:cs typeface="Roboto Thin"/>
                <a:sym typeface="Roboto Thin"/>
              </a:rPr>
              <a:t>Mike Pires</a:t>
            </a:r>
          </a:p>
          <a:p>
            <a:pPr marL="0" marR="0" lvl="0" indent="0" algn="l" rtl="0">
              <a:lnSpc>
                <a:spcPct val="100000"/>
              </a:lnSpc>
              <a:spcBef>
                <a:spcPts val="0"/>
              </a:spcBef>
              <a:spcAft>
                <a:spcPts val="0"/>
              </a:spcAft>
              <a:buClr>
                <a:schemeClr val="dk1"/>
              </a:buClr>
              <a:buSzPts val="1100"/>
              <a:buFont typeface="Arial"/>
              <a:buNone/>
            </a:pPr>
            <a:r>
              <a:rPr lang="en" sz="2800" dirty="0" smtClean="0">
                <a:solidFill>
                  <a:srgbClr val="EFEFEF"/>
                </a:solidFill>
                <a:latin typeface="Roboto Thin"/>
                <a:ea typeface="Roboto Thin"/>
                <a:cs typeface="Roboto Thin"/>
                <a:sym typeface="Roboto Thin"/>
              </a:rPr>
              <a:t>2018-12-10</a:t>
            </a:r>
            <a:endParaRPr sz="2800" b="0" i="0" u="none" strike="noStrike" cap="none" dirty="0">
              <a:solidFill>
                <a:srgbClr val="EFEFEF"/>
              </a:solidFill>
              <a:latin typeface="Roboto Thin"/>
              <a:ea typeface="Roboto Thin"/>
              <a:cs typeface="Roboto Thin"/>
              <a:sym typeface="Roboto Thin"/>
            </a:endParaRPr>
          </a:p>
        </p:txBody>
      </p:sp>
      <p:pic>
        <p:nvPicPr>
          <p:cNvPr id="299" name="Shape 299"/>
          <p:cNvPicPr preferRelativeResize="0"/>
          <p:nvPr/>
        </p:nvPicPr>
        <p:blipFill rotWithShape="1">
          <a:blip r:embed="rId3">
            <a:alphaModFix/>
          </a:blip>
          <a:srcRect/>
          <a:stretch/>
        </p:blipFill>
        <p:spPr>
          <a:xfrm>
            <a:off x="466824" y="661700"/>
            <a:ext cx="2024775" cy="4258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00824"/>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5</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SzPts val="900"/>
            </a:pPr>
            <a:r>
              <a:rPr lang="en-US" sz="900" dirty="0">
                <a:latin typeface="Courier New"/>
                <a:ea typeface="Courier New"/>
                <a:cs typeface="Courier New"/>
                <a:sym typeface="Courier New"/>
              </a:rPr>
              <a:t>WITH </a:t>
            </a:r>
            <a:r>
              <a:rPr lang="en-US" sz="900" dirty="0" err="1">
                <a:latin typeface="Courier New"/>
                <a:ea typeface="Courier New"/>
                <a:cs typeface="Courier New"/>
                <a:sym typeface="Courier New"/>
              </a:rPr>
              <a:t>user_info</a:t>
            </a:r>
            <a:r>
              <a:rPr lang="en-US" sz="900" dirty="0">
                <a:latin typeface="Courier New"/>
                <a:ea typeface="Courier New"/>
                <a:cs typeface="Courier New"/>
                <a:sym typeface="Courier New"/>
              </a:rPr>
              <a:t> as </a:t>
            </a:r>
          </a:p>
          <a:p>
            <a:pPr lvl="0">
              <a:buSzPts val="900"/>
            </a:pPr>
            <a:r>
              <a:rPr lang="en-US" sz="900" dirty="0">
                <a:latin typeface="Courier New"/>
                <a:ea typeface="Courier New"/>
                <a:cs typeface="Courier New"/>
                <a:sym typeface="Courier New"/>
              </a:rPr>
              <a:t>(SELECT </a:t>
            </a:r>
          </a:p>
          <a:p>
            <a:pPr lvl="0">
              <a:buSzPts val="900"/>
            </a:pP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 </a:t>
            </a:r>
          </a:p>
          <a:p>
            <a:pPr lvl="0">
              <a:buSzPts val="900"/>
            </a:pPr>
            <a:r>
              <a:rPr lang="en-US" sz="900" dirty="0" err="1">
                <a:latin typeface="Courier New"/>
                <a:ea typeface="Courier New"/>
                <a:cs typeface="Courier New"/>
                <a:sym typeface="Courier New"/>
              </a:rPr>
              <a:t>h.user_id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is_home_try_on</a:t>
            </a:r>
            <a:r>
              <a:rPr lang="en-US" sz="900" dirty="0">
                <a:latin typeface="Courier New"/>
                <a:ea typeface="Courier New"/>
                <a:cs typeface="Courier New"/>
                <a:sym typeface="Courier New"/>
              </a:rPr>
              <a:t>',</a:t>
            </a:r>
          </a:p>
          <a:p>
            <a:pPr lvl="0">
              <a:buSzPts val="900"/>
            </a:pPr>
            <a:r>
              <a:rPr lang="en-US" sz="900" dirty="0" err="1">
                <a:latin typeface="Courier New"/>
                <a:ea typeface="Courier New"/>
                <a:cs typeface="Courier New"/>
                <a:sym typeface="Courier New"/>
              </a:rPr>
              <a:t>h.number_of_pairs</a:t>
            </a:r>
            <a:r>
              <a:rPr lang="en-US" sz="900" dirty="0">
                <a:latin typeface="Courier New"/>
                <a:ea typeface="Courier New"/>
                <a:cs typeface="Courier New"/>
                <a:sym typeface="Courier New"/>
              </a:rPr>
              <a:t> AS 'pairs',</a:t>
            </a:r>
          </a:p>
          <a:p>
            <a:pPr lvl="0">
              <a:buSzPts val="900"/>
            </a:pP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is_purchase</a:t>
            </a:r>
            <a:r>
              <a:rPr lang="en-US" sz="900" dirty="0">
                <a:latin typeface="Courier New"/>
                <a:ea typeface="Courier New"/>
                <a:cs typeface="Courier New"/>
                <a:sym typeface="Courier New"/>
              </a:rPr>
              <a:t>'</a:t>
            </a:r>
          </a:p>
          <a:p>
            <a:pPr lvl="0">
              <a:buSzPts val="900"/>
            </a:pPr>
            <a:r>
              <a:rPr lang="en-US" sz="900" dirty="0">
                <a:latin typeface="Courier New"/>
                <a:ea typeface="Courier New"/>
                <a:cs typeface="Courier New"/>
                <a:sym typeface="Courier New"/>
              </a:rPr>
              <a:t>FROM quiz as q</a:t>
            </a:r>
          </a:p>
          <a:p>
            <a:pPr lvl="0">
              <a:buSzPts val="900"/>
            </a:pPr>
            <a:r>
              <a:rPr lang="en-US" sz="900" dirty="0">
                <a:latin typeface="Courier New"/>
                <a:ea typeface="Courier New"/>
                <a:cs typeface="Courier New"/>
                <a:sym typeface="Courier New"/>
              </a:rPr>
              <a:t>LEFT JOIN </a:t>
            </a:r>
            <a:r>
              <a:rPr lang="en-US" sz="900" dirty="0" err="1">
                <a:latin typeface="Courier New"/>
                <a:ea typeface="Courier New"/>
                <a:cs typeface="Courier New"/>
                <a:sym typeface="Courier New"/>
              </a:rPr>
              <a:t>home_try_on</a:t>
            </a:r>
            <a:r>
              <a:rPr lang="en-US" sz="900" dirty="0">
                <a:latin typeface="Courier New"/>
                <a:ea typeface="Courier New"/>
                <a:cs typeface="Courier New"/>
                <a:sym typeface="Courier New"/>
              </a:rPr>
              <a:t> as h</a:t>
            </a:r>
          </a:p>
          <a:p>
            <a:pPr lvl="0">
              <a:buSzPts val="900"/>
            </a:pPr>
            <a:r>
              <a:rPr lang="en-US" sz="900" dirty="0">
                <a:latin typeface="Courier New"/>
                <a:ea typeface="Courier New"/>
                <a:cs typeface="Courier New"/>
                <a:sym typeface="Courier New"/>
              </a:rPr>
              <a:t>ON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h.user_id</a:t>
            </a:r>
            <a:endParaRPr lang="en-US" sz="900" dirty="0">
              <a:latin typeface="Courier New"/>
              <a:ea typeface="Courier New"/>
              <a:cs typeface="Courier New"/>
              <a:sym typeface="Courier New"/>
            </a:endParaRPr>
          </a:p>
          <a:p>
            <a:pPr lvl="0">
              <a:buSzPts val="900"/>
            </a:pPr>
            <a:r>
              <a:rPr lang="en-US" sz="900" dirty="0">
                <a:latin typeface="Courier New"/>
                <a:ea typeface="Courier New"/>
                <a:cs typeface="Courier New"/>
                <a:sym typeface="Courier New"/>
              </a:rPr>
              <a:t>LEFT JOIN purchase as p</a:t>
            </a:r>
          </a:p>
          <a:p>
            <a:pPr lvl="0">
              <a:buSzPts val="900"/>
            </a:pPr>
            <a:r>
              <a:rPr lang="en-US" sz="900" dirty="0">
                <a:latin typeface="Courier New"/>
                <a:ea typeface="Courier New"/>
                <a:cs typeface="Courier New"/>
                <a:sym typeface="Courier New"/>
              </a:rPr>
              <a:t>ON </a:t>
            </a: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h.user_id</a:t>
            </a:r>
            <a:r>
              <a:rPr lang="en-US" sz="900" dirty="0">
                <a:latin typeface="Courier New"/>
                <a:ea typeface="Courier New"/>
                <a:cs typeface="Courier New"/>
                <a:sym typeface="Courier New"/>
              </a:rPr>
              <a:t>)</a:t>
            </a:r>
          </a:p>
          <a:p>
            <a:pPr lvl="0">
              <a:buSzPts val="900"/>
            </a:pPr>
            <a:endParaRPr lang="en-US" sz="900" dirty="0">
              <a:latin typeface="Courier New"/>
              <a:ea typeface="Courier New"/>
              <a:cs typeface="Courier New"/>
              <a:sym typeface="Courier New"/>
            </a:endParaRPr>
          </a:p>
          <a:p>
            <a:pPr lvl="0">
              <a:buSzPts val="900"/>
            </a:pPr>
            <a:endParaRPr lang="en-US" sz="900" dirty="0">
              <a:latin typeface="Courier New"/>
              <a:ea typeface="Courier New"/>
              <a:cs typeface="Courier New"/>
              <a:sym typeface="Courier New"/>
            </a:endParaRPr>
          </a:p>
          <a:p>
            <a:pPr lvl="0">
              <a:buSzPts val="900"/>
            </a:pPr>
            <a:r>
              <a:rPr lang="en-US" sz="900" dirty="0">
                <a:latin typeface="Courier New"/>
                <a:ea typeface="Courier New"/>
                <a:cs typeface="Courier New"/>
                <a:sym typeface="Courier New"/>
              </a:rPr>
              <a:t>SELECT *</a:t>
            </a:r>
          </a:p>
          <a:p>
            <a:pPr lvl="0">
              <a:buSzPts val="9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user_info</a:t>
            </a:r>
            <a:endParaRPr lang="en-US" sz="900" dirty="0">
              <a:latin typeface="Courier New"/>
              <a:ea typeface="Courier New"/>
              <a:cs typeface="Courier New"/>
              <a:sym typeface="Courier New"/>
            </a:endParaRPr>
          </a:p>
          <a:p>
            <a:pPr lvl="0">
              <a:buSzPts val="900"/>
            </a:pPr>
            <a:r>
              <a:rPr lang="en-US" sz="900" dirty="0">
                <a:latin typeface="Courier New"/>
                <a:ea typeface="Courier New"/>
                <a:cs typeface="Courier New"/>
                <a:sym typeface="Courier New"/>
              </a:rPr>
              <a:t>LIMIT 10;</a:t>
            </a: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811569"/>
            <a:ext cx="4920900" cy="76784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dirty="0" smtClean="0">
                <a:latin typeface="Roboto"/>
                <a:ea typeface="Roboto"/>
                <a:cs typeface="Roboto"/>
                <a:sym typeface="Roboto"/>
              </a:rPr>
              <a:t>I created a table called </a:t>
            </a:r>
            <a:r>
              <a:rPr lang="en-US" sz="1200" i="1" dirty="0" err="1" smtClean="0">
                <a:latin typeface="Roboto"/>
                <a:ea typeface="Roboto"/>
                <a:cs typeface="Roboto"/>
                <a:sym typeface="Roboto"/>
              </a:rPr>
              <a:t>user_info</a:t>
            </a:r>
            <a:r>
              <a:rPr lang="en-US" sz="1200" dirty="0" smtClean="0">
                <a:latin typeface="Roboto"/>
                <a:ea typeface="Roboto"/>
                <a:cs typeface="Roboto"/>
                <a:sym typeface="Roboto"/>
              </a:rPr>
              <a:t> to combine data about which users had a home try on, what A/B test group they were in and whether they made a purchase</a:t>
            </a:r>
            <a:endParaRPr sz="1200" b="0" i="0" u="none" strike="noStrike" cap="none" dirty="0">
              <a:solidFill>
                <a:srgbClr val="000000"/>
              </a:solidFill>
              <a:latin typeface="Roboto"/>
              <a:ea typeface="Roboto"/>
              <a:cs typeface="Roboto"/>
              <a:sym typeface="Roboto"/>
            </a:endParaRPr>
          </a:p>
        </p:txBody>
      </p:sp>
      <p:graphicFrame>
        <p:nvGraphicFramePr>
          <p:cNvPr id="2" name="Table 1"/>
          <p:cNvGraphicFramePr>
            <a:graphicFrameLocks noGrp="1"/>
          </p:cNvGraphicFramePr>
          <p:nvPr>
            <p:extLst>
              <p:ext uri="{D42A27DB-BD31-4B8C-83A1-F6EECF244321}">
                <p14:modId xmlns:p14="http://schemas.microsoft.com/office/powerpoint/2010/main" val="313649081"/>
              </p:ext>
            </p:extLst>
          </p:nvPr>
        </p:nvGraphicFramePr>
        <p:xfrm>
          <a:off x="177974" y="1669537"/>
          <a:ext cx="4116935" cy="3342940"/>
        </p:xfrm>
        <a:graphic>
          <a:graphicData uri="http://schemas.openxmlformats.org/drawingml/2006/table">
            <a:tbl>
              <a:tblPr/>
              <a:tblGrid>
                <a:gridCol w="2284507">
                  <a:extLst>
                    <a:ext uri="{9D8B030D-6E8A-4147-A177-3AD203B41FA5}">
                      <a16:colId xmlns:a16="http://schemas.microsoft.com/office/drawing/2014/main" val="1968047238"/>
                    </a:ext>
                  </a:extLst>
                </a:gridCol>
                <a:gridCol w="783604">
                  <a:extLst>
                    <a:ext uri="{9D8B030D-6E8A-4147-A177-3AD203B41FA5}">
                      <a16:colId xmlns:a16="http://schemas.microsoft.com/office/drawing/2014/main" val="2517460804"/>
                    </a:ext>
                  </a:extLst>
                </a:gridCol>
                <a:gridCol w="452080">
                  <a:extLst>
                    <a:ext uri="{9D8B030D-6E8A-4147-A177-3AD203B41FA5}">
                      <a16:colId xmlns:a16="http://schemas.microsoft.com/office/drawing/2014/main" val="2154168667"/>
                    </a:ext>
                  </a:extLst>
                </a:gridCol>
                <a:gridCol w="596744">
                  <a:extLst>
                    <a:ext uri="{9D8B030D-6E8A-4147-A177-3AD203B41FA5}">
                      <a16:colId xmlns:a16="http://schemas.microsoft.com/office/drawing/2014/main" val="2355016326"/>
                    </a:ext>
                  </a:extLst>
                </a:gridCol>
              </a:tblGrid>
              <a:tr h="330167">
                <a:tc>
                  <a:txBody>
                    <a:bodyPr/>
                    <a:lstStyle/>
                    <a:p>
                      <a:pPr algn="ctr"/>
                      <a:r>
                        <a:rPr lang="sv-SE" sz="600">
                          <a:solidFill>
                            <a:srgbClr val="292929"/>
                          </a:solidFill>
                          <a:effectLst/>
                        </a:rPr>
                        <a:t>user_id</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0E0E0"/>
                    </a:solidFill>
                  </a:tcPr>
                </a:tc>
                <a:tc>
                  <a:txBody>
                    <a:bodyPr/>
                    <a:lstStyle/>
                    <a:p>
                      <a:pPr algn="ctr"/>
                      <a:r>
                        <a:rPr lang="sv-SE" sz="600">
                          <a:solidFill>
                            <a:srgbClr val="292929"/>
                          </a:solidFill>
                          <a:effectLst/>
                        </a:rPr>
                        <a:t>is_home_try_on</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0E0E0"/>
                    </a:solidFill>
                  </a:tcPr>
                </a:tc>
                <a:tc>
                  <a:txBody>
                    <a:bodyPr/>
                    <a:lstStyle/>
                    <a:p>
                      <a:pPr algn="ctr"/>
                      <a:r>
                        <a:rPr lang="sv-SE" sz="600">
                          <a:solidFill>
                            <a:srgbClr val="292929"/>
                          </a:solidFill>
                          <a:effectLst/>
                        </a:rPr>
                        <a:t>pairs</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0E0E0"/>
                    </a:solidFill>
                  </a:tcPr>
                </a:tc>
                <a:tc>
                  <a:txBody>
                    <a:bodyPr/>
                    <a:lstStyle/>
                    <a:p>
                      <a:pPr algn="ctr"/>
                      <a:r>
                        <a:rPr lang="sv-SE" sz="600">
                          <a:solidFill>
                            <a:srgbClr val="292929"/>
                          </a:solidFill>
                          <a:effectLst/>
                        </a:rPr>
                        <a:t>is_purchase</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0E0E0"/>
                    </a:solidFill>
                  </a:tcPr>
                </a:tc>
                <a:extLst>
                  <a:ext uri="{0D108BD9-81ED-4DB2-BD59-A6C34878D82A}">
                    <a16:rowId xmlns:a16="http://schemas.microsoft.com/office/drawing/2014/main" val="1715411479"/>
                  </a:ext>
                </a:extLst>
              </a:tr>
              <a:tr h="330167">
                <a:tc>
                  <a:txBody>
                    <a:bodyPr/>
                    <a:lstStyle/>
                    <a:p>
                      <a:pPr algn="ctr"/>
                      <a:r>
                        <a:rPr lang="sv-SE" sz="600">
                          <a:solidFill>
                            <a:srgbClr val="525252"/>
                          </a:solidFill>
                          <a:effectLst/>
                        </a:rPr>
                        <a:t>4e8118dc-bb3d-49bf-85fc-cca8d83232ac</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3 pairs</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928775017"/>
                  </a:ext>
                </a:extLst>
              </a:tr>
              <a:tr h="330167">
                <a:tc>
                  <a:txBody>
                    <a:bodyPr/>
                    <a:lstStyle/>
                    <a:p>
                      <a:pPr algn="ctr"/>
                      <a:r>
                        <a:rPr lang="sv-SE" sz="600">
                          <a:solidFill>
                            <a:srgbClr val="525252"/>
                          </a:solidFill>
                          <a:effectLst/>
                        </a:rPr>
                        <a:t>291f1cca-e507-48be-b063-002b14906468</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3 pairs</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dirty="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133127513"/>
                  </a:ext>
                </a:extLst>
              </a:tr>
              <a:tr h="233868">
                <a:tc>
                  <a:txBody>
                    <a:bodyPr/>
                    <a:lstStyle/>
                    <a:p>
                      <a:pPr algn="ctr"/>
                      <a:r>
                        <a:rPr lang="sv-SE" sz="600">
                          <a:solidFill>
                            <a:srgbClr val="525252"/>
                          </a:solidFill>
                          <a:effectLst/>
                        </a:rPr>
                        <a:t>75122300-0736-4087-b6d8-c0c5373a1a04</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endParaRPr lang="sv-SE" sz="600">
                        <a:solidFill>
                          <a:srgbClr val="525252"/>
                        </a:solidFill>
                        <a:effectLst/>
                      </a:endParaRP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271914447"/>
                  </a:ext>
                </a:extLst>
              </a:tr>
              <a:tr h="330167">
                <a:tc>
                  <a:txBody>
                    <a:bodyPr/>
                    <a:lstStyle/>
                    <a:p>
                      <a:pPr algn="ctr"/>
                      <a:r>
                        <a:rPr lang="sv-SE" sz="600">
                          <a:solidFill>
                            <a:srgbClr val="525252"/>
                          </a:solidFill>
                          <a:effectLst/>
                        </a:rPr>
                        <a:t>75bc6ebd-40cd-4e1d-a301-27ddd93b12e2</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dirty="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5 pairs</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498371788"/>
                  </a:ext>
                </a:extLst>
              </a:tr>
              <a:tr h="330167">
                <a:tc>
                  <a:txBody>
                    <a:bodyPr/>
                    <a:lstStyle/>
                    <a:p>
                      <a:pPr algn="ctr"/>
                      <a:r>
                        <a:rPr lang="sv-SE" sz="600">
                          <a:solidFill>
                            <a:srgbClr val="525252"/>
                          </a:solidFill>
                          <a:effectLst/>
                        </a:rPr>
                        <a:t>ce965c4d-7a2b-4db6-9847-601747fa7812</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dirty="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3 pairs</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332962550"/>
                  </a:ext>
                </a:extLst>
              </a:tr>
              <a:tr h="330167">
                <a:tc>
                  <a:txBody>
                    <a:bodyPr/>
                    <a:lstStyle/>
                    <a:p>
                      <a:pPr algn="ctr"/>
                      <a:r>
                        <a:rPr lang="sv-SE" sz="600">
                          <a:solidFill>
                            <a:srgbClr val="525252"/>
                          </a:solidFill>
                          <a:effectLst/>
                        </a:rPr>
                        <a:t>28867d12-27a6-4e6a-a5fb-8bb5440117ae</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5 pairs</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986940039"/>
                  </a:ext>
                </a:extLst>
              </a:tr>
              <a:tr h="233868">
                <a:tc>
                  <a:txBody>
                    <a:bodyPr/>
                    <a:lstStyle/>
                    <a:p>
                      <a:pPr algn="ctr"/>
                      <a:r>
                        <a:rPr lang="sv-SE" sz="600">
                          <a:solidFill>
                            <a:srgbClr val="525252"/>
                          </a:solidFill>
                          <a:effectLst/>
                        </a:rPr>
                        <a:t>5a7a7e13-fbcf-46e4-9093-79799649d6c5</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endParaRPr lang="sv-SE" sz="600">
                        <a:solidFill>
                          <a:srgbClr val="525252"/>
                        </a:solidFill>
                        <a:effectLst/>
                      </a:endParaRP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974829066"/>
                  </a:ext>
                </a:extLst>
              </a:tr>
              <a:tr h="233868">
                <a:tc>
                  <a:txBody>
                    <a:bodyPr/>
                    <a:lstStyle/>
                    <a:p>
                      <a:pPr algn="ctr"/>
                      <a:r>
                        <a:rPr lang="sv-SE" sz="600">
                          <a:solidFill>
                            <a:srgbClr val="525252"/>
                          </a:solidFill>
                          <a:effectLst/>
                        </a:rPr>
                        <a:t>0143cb8b-bb81-4916-9750-ce956c9f9bd9</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endParaRPr lang="sv-SE" sz="600">
                        <a:solidFill>
                          <a:srgbClr val="525252"/>
                        </a:solidFill>
                        <a:effectLst/>
                      </a:endParaRP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714502547"/>
                  </a:ext>
                </a:extLst>
              </a:tr>
              <a:tr h="330167">
                <a:tc>
                  <a:txBody>
                    <a:bodyPr/>
                    <a:lstStyle/>
                    <a:p>
                      <a:pPr algn="ctr"/>
                      <a:r>
                        <a:rPr lang="sv-SE" sz="600">
                          <a:solidFill>
                            <a:srgbClr val="525252"/>
                          </a:solidFill>
                          <a:effectLst/>
                        </a:rPr>
                        <a:t>a4ccc1b3-cbb6-449c-b7a5-03af42c97433</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5 pairs</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634321109"/>
                  </a:ext>
                </a:extLst>
              </a:tr>
              <a:tr h="330167">
                <a:tc>
                  <a:txBody>
                    <a:bodyPr/>
                    <a:lstStyle/>
                    <a:p>
                      <a:pPr algn="ctr"/>
                      <a:r>
                        <a:rPr lang="sv-SE" sz="600">
                          <a:solidFill>
                            <a:srgbClr val="525252"/>
                          </a:solidFill>
                          <a:effectLst/>
                        </a:rPr>
                        <a:t>b1dded76-cd60-4222-82cb-f6d464104298</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1</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a:solidFill>
                            <a:srgbClr val="525252"/>
                          </a:solidFill>
                          <a:effectLst/>
                        </a:rPr>
                        <a:t>3 pairs</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600" dirty="0">
                          <a:solidFill>
                            <a:srgbClr val="525252"/>
                          </a:solidFill>
                          <a:effectLst/>
                        </a:rPr>
                        <a:t>0</a:t>
                      </a:r>
                    </a:p>
                  </a:txBody>
                  <a:tcPr marL="42177" marR="42177" marT="21088" marB="21088"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165290534"/>
                  </a:ext>
                </a:extLst>
              </a:tr>
            </a:tbl>
          </a:graphicData>
        </a:graphic>
      </p:graphicFrame>
    </p:spTree>
    <p:extLst>
      <p:ext uri="{BB962C8B-B14F-4D97-AF65-F5344CB8AC3E}">
        <p14:creationId xmlns:p14="http://schemas.microsoft.com/office/powerpoint/2010/main" val="3087491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00824"/>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6 a)</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SzPts val="900"/>
            </a:pPr>
            <a:endParaRPr lang="en-US" sz="900">
              <a:latin typeface="Courier New"/>
              <a:ea typeface="Courier New"/>
              <a:cs typeface="Courier New"/>
              <a:sym typeface="Courier New"/>
            </a:endParaRPr>
          </a:p>
          <a:p>
            <a:pPr lvl="0">
              <a:buSzPts val="900"/>
            </a:pPr>
            <a:r>
              <a:rPr lang="en-US" sz="900">
                <a:latin typeface="Courier New"/>
                <a:ea typeface="Courier New"/>
                <a:cs typeface="Courier New"/>
                <a:sym typeface="Courier New"/>
              </a:rPr>
              <a:t>SELECT COUNT(user_id),</a:t>
            </a:r>
          </a:p>
          <a:p>
            <a:pPr lvl="0">
              <a:buSzPts val="900"/>
            </a:pPr>
            <a:r>
              <a:rPr lang="en-US" sz="900">
                <a:latin typeface="Courier New"/>
                <a:ea typeface="Courier New"/>
                <a:cs typeface="Courier New"/>
                <a:sym typeface="Courier New"/>
              </a:rPr>
              <a:t>SUM(is_home_try_on),</a:t>
            </a:r>
          </a:p>
          <a:p>
            <a:pPr lvl="0">
              <a:buSzPts val="900"/>
            </a:pPr>
            <a:r>
              <a:rPr lang="en-US" sz="900">
                <a:latin typeface="Courier New"/>
                <a:ea typeface="Courier New"/>
                <a:cs typeface="Courier New"/>
                <a:sym typeface="Courier New"/>
              </a:rPr>
              <a:t>SUM(is_purchase)</a:t>
            </a:r>
          </a:p>
          <a:p>
            <a:pPr lvl="0">
              <a:buSzPts val="900"/>
            </a:pPr>
            <a:r>
              <a:rPr lang="en-US" sz="900">
                <a:latin typeface="Courier New"/>
                <a:ea typeface="Courier New"/>
                <a:cs typeface="Courier New"/>
                <a:sym typeface="Courier New"/>
              </a:rPr>
              <a:t>FROM user_info;</a:t>
            </a:r>
            <a:endParaRPr lang="en-US" sz="900" dirty="0">
              <a:latin typeface="Courier New"/>
              <a:ea typeface="Courier New"/>
              <a:cs typeface="Courier New"/>
              <a:sym typeface="Courier New"/>
            </a:endParaRPr>
          </a:p>
        </p:txBody>
      </p:sp>
      <p:sp>
        <p:nvSpPr>
          <p:cNvPr id="324" name="Shape 324"/>
          <p:cNvSpPr txBox="1"/>
          <p:nvPr/>
        </p:nvSpPr>
        <p:spPr>
          <a:xfrm>
            <a:off x="177975" y="811570"/>
            <a:ext cx="4920900" cy="38975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a:t>Conversion from quiz to try on to purchase</a:t>
            </a:r>
            <a:endParaRPr sz="1200" b="0" i="0" u="none" strike="noStrike" cap="none" dirty="0">
              <a:solidFill>
                <a:srgbClr val="000000"/>
              </a:solidFill>
              <a:latin typeface="Roboto"/>
              <a:ea typeface="Roboto"/>
              <a:cs typeface="Roboto"/>
              <a:sym typeface="Roboto"/>
            </a:endParaRPr>
          </a:p>
        </p:txBody>
      </p:sp>
      <p:graphicFrame>
        <p:nvGraphicFramePr>
          <p:cNvPr id="3" name="Table 2"/>
          <p:cNvGraphicFramePr>
            <a:graphicFrameLocks noGrp="1"/>
          </p:cNvGraphicFramePr>
          <p:nvPr>
            <p:extLst>
              <p:ext uri="{D42A27DB-BD31-4B8C-83A1-F6EECF244321}">
                <p14:modId xmlns:p14="http://schemas.microsoft.com/office/powerpoint/2010/main" val="4197082000"/>
              </p:ext>
            </p:extLst>
          </p:nvPr>
        </p:nvGraphicFramePr>
        <p:xfrm>
          <a:off x="339725" y="1374968"/>
          <a:ext cx="4122420" cy="644525"/>
        </p:xfrm>
        <a:graphic>
          <a:graphicData uri="http://schemas.openxmlformats.org/drawingml/2006/table">
            <a:tbl>
              <a:tblPr/>
              <a:tblGrid>
                <a:gridCol w="1242060">
                  <a:extLst>
                    <a:ext uri="{9D8B030D-6E8A-4147-A177-3AD203B41FA5}">
                      <a16:colId xmlns:a16="http://schemas.microsoft.com/office/drawing/2014/main" val="913798102"/>
                    </a:ext>
                  </a:extLst>
                </a:gridCol>
                <a:gridCol w="1531620">
                  <a:extLst>
                    <a:ext uri="{9D8B030D-6E8A-4147-A177-3AD203B41FA5}">
                      <a16:colId xmlns:a16="http://schemas.microsoft.com/office/drawing/2014/main" val="2259033626"/>
                    </a:ext>
                  </a:extLst>
                </a:gridCol>
                <a:gridCol w="1348740">
                  <a:extLst>
                    <a:ext uri="{9D8B030D-6E8A-4147-A177-3AD203B41FA5}">
                      <a16:colId xmlns:a16="http://schemas.microsoft.com/office/drawing/2014/main" val="1022262263"/>
                    </a:ext>
                  </a:extLst>
                </a:gridCol>
              </a:tblGrid>
              <a:tr h="317500">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COUNT(user_id)</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dirty="0">
                          <a:solidFill>
                            <a:srgbClr val="292929"/>
                          </a:solidFill>
                          <a:effectLst/>
                          <a:latin typeface="Roboto" panose="020B0604020202020204" charset="0"/>
                        </a:rPr>
                        <a:t>SUM(is_home_try_on)</a:t>
                      </a:r>
                      <a:endParaRPr lang="sv-SE" dirty="0">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SUM(is_purchase)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extLst>
                  <a:ext uri="{0D108BD9-81ED-4DB2-BD59-A6C34878D82A}">
                    <a16:rowId xmlns:a16="http://schemas.microsoft.com/office/drawing/2014/main" val="1721912860"/>
                  </a:ext>
                </a:extLst>
              </a:tr>
              <a:tr h="327025">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1000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750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dirty="0">
                          <a:solidFill>
                            <a:srgbClr val="525252"/>
                          </a:solidFill>
                          <a:effectLst/>
                          <a:latin typeface="Roboto" panose="020B0604020202020204" charset="0"/>
                        </a:rPr>
                        <a:t>495</a:t>
                      </a:r>
                      <a:endParaRPr lang="sv-SE" dirty="0">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877312718"/>
                  </a:ext>
                </a:extLst>
              </a:tr>
            </a:tbl>
          </a:graphicData>
        </a:graphic>
      </p:graphicFrame>
      <p:sp>
        <p:nvSpPr>
          <p:cNvPr id="4" name="Rectangle 1"/>
          <p:cNvSpPr>
            <a:spLocks noChangeArrowheads="1"/>
          </p:cNvSpPr>
          <p:nvPr/>
        </p:nvSpPr>
        <p:spPr bwMode="auto">
          <a:xfrm>
            <a:off x="339725" y="1981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8" name="Shape 324"/>
          <p:cNvSpPr txBox="1"/>
          <p:nvPr/>
        </p:nvSpPr>
        <p:spPr>
          <a:xfrm>
            <a:off x="177975" y="2306676"/>
            <a:ext cx="4920900" cy="76784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dirty="0" smtClean="0">
                <a:latin typeface="Roboto"/>
                <a:ea typeface="Roboto"/>
                <a:cs typeface="Roboto"/>
                <a:sym typeface="Roboto"/>
              </a:rPr>
              <a:t>25% of users to who take the quiz end up not choosing the home try on. </a:t>
            </a:r>
            <a:r>
              <a:rPr lang="en-US" sz="1200" dirty="0" err="1" smtClean="0">
                <a:latin typeface="Roboto"/>
                <a:ea typeface="Roboto"/>
                <a:cs typeface="Roboto"/>
                <a:sym typeface="Roboto"/>
              </a:rPr>
              <a:t>Warby</a:t>
            </a:r>
            <a:r>
              <a:rPr lang="en-US" sz="1200" dirty="0" smtClean="0">
                <a:latin typeface="Roboto"/>
                <a:ea typeface="Roboto"/>
                <a:cs typeface="Roboto"/>
                <a:sym typeface="Roboto"/>
              </a:rPr>
              <a:t> Parker should look into what steps the users has to take once the quiz is complete to find out where this users are lost</a:t>
            </a:r>
          </a:p>
          <a:p>
            <a:pPr lvl="0">
              <a:lnSpc>
                <a:spcPct val="115000"/>
              </a:lnSpc>
              <a:buClr>
                <a:schemeClr val="dk1"/>
              </a:buClr>
              <a:buSzPts val="1100"/>
            </a:pPr>
            <a:endParaRPr lang="en-US" sz="1200" dirty="0">
              <a:latin typeface="Roboto"/>
              <a:ea typeface="Roboto"/>
              <a:cs typeface="Roboto"/>
              <a:sym typeface="Roboto"/>
            </a:endParaRPr>
          </a:p>
          <a:p>
            <a:pPr lvl="0">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66% of users who do the home try on, end up making a purchase. In this step the A/B testing can help us see what </a:t>
            </a:r>
            <a:r>
              <a:rPr lang="en-US" sz="1200" b="0" i="0" u="none" strike="noStrike" cap="none" dirty="0" err="1" smtClean="0">
                <a:solidFill>
                  <a:srgbClr val="000000"/>
                </a:solidFill>
                <a:latin typeface="Roboto"/>
                <a:ea typeface="Roboto"/>
                <a:cs typeface="Roboto"/>
                <a:sym typeface="Roboto"/>
              </a:rPr>
              <a:t>Warby</a:t>
            </a:r>
            <a:r>
              <a:rPr lang="en-US" sz="1200" b="0" i="0" u="none" strike="noStrike" cap="none" dirty="0" smtClean="0">
                <a:solidFill>
                  <a:srgbClr val="000000"/>
                </a:solidFill>
                <a:latin typeface="Roboto"/>
                <a:ea typeface="Roboto"/>
                <a:cs typeface="Roboto"/>
                <a:sym typeface="Roboto"/>
              </a:rPr>
              <a:t> Parker can improve.</a:t>
            </a:r>
          </a:p>
          <a:p>
            <a:pPr lvl="0">
              <a:lnSpc>
                <a:spcPct val="115000"/>
              </a:lnSpc>
              <a:buClr>
                <a:schemeClr val="dk1"/>
              </a:buClr>
              <a:buSzPts val="1100"/>
            </a:pPr>
            <a:endParaRPr lang="en-US" sz="1200" dirty="0">
              <a:latin typeface="Roboto"/>
              <a:ea typeface="Roboto"/>
              <a:cs typeface="Roboto"/>
              <a:sym typeface="Roboto"/>
            </a:endParaRPr>
          </a:p>
          <a:p>
            <a:pPr lvl="0">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Overall, the conversion rate from quiz taking to purchase is almost 50%</a:t>
            </a:r>
            <a:endParaRPr lang="en-US" sz="1200" b="0" i="0" u="none" strike="noStrike" cap="none" dirty="0">
              <a:solidFill>
                <a:srgbClr val="000000"/>
              </a:solidFill>
              <a:latin typeface="Roboto"/>
              <a:ea typeface="Roboto"/>
              <a:cs typeface="Roboto"/>
              <a:sym typeface="Roboto"/>
            </a:endParaRPr>
          </a:p>
        </p:txBody>
      </p:sp>
    </p:spTree>
    <p:extLst>
      <p:ext uri="{BB962C8B-B14F-4D97-AF65-F5344CB8AC3E}">
        <p14:creationId xmlns:p14="http://schemas.microsoft.com/office/powerpoint/2010/main" val="2339626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00824"/>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6 b)</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SzPts val="900"/>
            </a:pPr>
            <a:r>
              <a:rPr lang="en-US" sz="900">
                <a:latin typeface="Courier New"/>
                <a:ea typeface="Courier New"/>
                <a:cs typeface="Courier New"/>
                <a:sym typeface="Courier New"/>
              </a:rPr>
              <a:t>SELECT pairs, </a:t>
            </a:r>
          </a:p>
          <a:p>
            <a:pPr lvl="0">
              <a:buSzPts val="900"/>
            </a:pPr>
            <a:r>
              <a:rPr lang="en-US" sz="900">
                <a:latin typeface="Courier New"/>
                <a:ea typeface="Courier New"/>
                <a:cs typeface="Courier New"/>
                <a:sym typeface="Courier New"/>
              </a:rPr>
              <a:t>COUNT(is_home_try_on),</a:t>
            </a:r>
          </a:p>
          <a:p>
            <a:pPr lvl="0">
              <a:buSzPts val="900"/>
            </a:pPr>
            <a:r>
              <a:rPr lang="en-US" sz="900">
                <a:latin typeface="Courier New"/>
                <a:ea typeface="Courier New"/>
                <a:cs typeface="Courier New"/>
                <a:sym typeface="Courier New"/>
              </a:rPr>
              <a:t>SUM(is_purchase)</a:t>
            </a:r>
          </a:p>
          <a:p>
            <a:pPr lvl="0">
              <a:buSzPts val="900"/>
            </a:pPr>
            <a:r>
              <a:rPr lang="en-US" sz="900">
                <a:latin typeface="Courier New"/>
                <a:ea typeface="Courier New"/>
                <a:cs typeface="Courier New"/>
                <a:sym typeface="Courier New"/>
              </a:rPr>
              <a:t>FROM user_info</a:t>
            </a:r>
          </a:p>
          <a:p>
            <a:pPr lvl="0">
              <a:buSzPts val="900"/>
            </a:pPr>
            <a:r>
              <a:rPr lang="en-US" sz="900">
                <a:latin typeface="Courier New"/>
                <a:ea typeface="Courier New"/>
                <a:cs typeface="Courier New"/>
                <a:sym typeface="Courier New"/>
              </a:rPr>
              <a:t>GROUP BY pairs;</a:t>
            </a:r>
            <a:endParaRPr lang="en-US" sz="900" dirty="0">
              <a:latin typeface="Courier New"/>
              <a:ea typeface="Courier New"/>
              <a:cs typeface="Courier New"/>
              <a:sym typeface="Courier New"/>
            </a:endParaRPr>
          </a:p>
        </p:txBody>
      </p:sp>
      <p:sp>
        <p:nvSpPr>
          <p:cNvPr id="324" name="Shape 324"/>
          <p:cNvSpPr txBox="1"/>
          <p:nvPr/>
        </p:nvSpPr>
        <p:spPr>
          <a:xfrm>
            <a:off x="177975" y="759687"/>
            <a:ext cx="4920900" cy="38975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dirty="0" smtClean="0"/>
              <a:t>A/B test result</a:t>
            </a:r>
            <a:endParaRPr sz="1200" b="0" i="0" u="none" strike="noStrike" cap="none" dirty="0">
              <a:solidFill>
                <a:srgbClr val="000000"/>
              </a:solidFill>
              <a:latin typeface="Roboto"/>
              <a:ea typeface="Roboto"/>
              <a:cs typeface="Roboto"/>
              <a:sym typeface="Roboto"/>
            </a:endParaRPr>
          </a:p>
        </p:txBody>
      </p:sp>
      <p:sp>
        <p:nvSpPr>
          <p:cNvPr id="4" name="Rectangle 1"/>
          <p:cNvSpPr>
            <a:spLocks noChangeArrowheads="1"/>
          </p:cNvSpPr>
          <p:nvPr/>
        </p:nvSpPr>
        <p:spPr bwMode="auto">
          <a:xfrm>
            <a:off x="339725" y="1981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8" name="Shape 324"/>
          <p:cNvSpPr txBox="1"/>
          <p:nvPr/>
        </p:nvSpPr>
        <p:spPr>
          <a:xfrm>
            <a:off x="177975" y="2690600"/>
            <a:ext cx="4920900" cy="76784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In the A/B test result we can clearly see that users that received 5 pairs to try on had a almost 50% higher purchase rate than users who only got 3 pairs.</a:t>
            </a:r>
          </a:p>
          <a:p>
            <a:pPr lvl="0">
              <a:lnSpc>
                <a:spcPct val="115000"/>
              </a:lnSpc>
              <a:buClr>
                <a:schemeClr val="dk1"/>
              </a:buClr>
              <a:buSzPts val="1100"/>
            </a:pPr>
            <a:endParaRPr lang="en-US" sz="1200" dirty="0">
              <a:latin typeface="Roboto"/>
              <a:ea typeface="Roboto"/>
              <a:cs typeface="Roboto"/>
              <a:sym typeface="Roboto"/>
            </a:endParaRPr>
          </a:p>
          <a:p>
            <a:pPr lvl="0">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It would be interesting for </a:t>
            </a:r>
            <a:r>
              <a:rPr lang="en-US" sz="1200" b="0" i="0" u="none" strike="noStrike" cap="none" dirty="0" err="1" smtClean="0">
                <a:solidFill>
                  <a:srgbClr val="000000"/>
                </a:solidFill>
                <a:latin typeface="Roboto"/>
                <a:ea typeface="Roboto"/>
                <a:cs typeface="Roboto"/>
                <a:sym typeface="Roboto"/>
              </a:rPr>
              <a:t>Warby</a:t>
            </a:r>
            <a:r>
              <a:rPr lang="en-US" sz="1200" b="0" i="0" u="none" strike="noStrike" cap="none" dirty="0" smtClean="0">
                <a:solidFill>
                  <a:srgbClr val="000000"/>
                </a:solidFill>
                <a:latin typeface="Roboto"/>
                <a:ea typeface="Roboto"/>
                <a:cs typeface="Roboto"/>
                <a:sym typeface="Roboto"/>
              </a:rPr>
              <a:t> Parker to see whether sending an even higher number of glasses to users (say 7 glasses) would translate into an even better purchase conversion.</a:t>
            </a:r>
            <a:endParaRPr lang="en-US" sz="1200" b="0" i="0" u="none" strike="noStrike" cap="none" dirty="0">
              <a:solidFill>
                <a:srgbClr val="000000"/>
              </a:solidFill>
              <a:latin typeface="Roboto"/>
              <a:ea typeface="Roboto"/>
              <a:cs typeface="Roboto"/>
              <a:sym typeface="Roboto"/>
            </a:endParaRPr>
          </a:p>
        </p:txBody>
      </p:sp>
      <p:graphicFrame>
        <p:nvGraphicFramePr>
          <p:cNvPr id="2" name="Table 1"/>
          <p:cNvGraphicFramePr>
            <a:graphicFrameLocks noGrp="1"/>
          </p:cNvGraphicFramePr>
          <p:nvPr>
            <p:extLst>
              <p:ext uri="{D42A27DB-BD31-4B8C-83A1-F6EECF244321}">
                <p14:modId xmlns:p14="http://schemas.microsoft.com/office/powerpoint/2010/main" val="291156896"/>
              </p:ext>
            </p:extLst>
          </p:nvPr>
        </p:nvGraphicFramePr>
        <p:xfrm>
          <a:off x="622539" y="1213836"/>
          <a:ext cx="4184988" cy="1414780"/>
        </p:xfrm>
        <a:graphic>
          <a:graphicData uri="http://schemas.openxmlformats.org/drawingml/2006/table">
            <a:tbl>
              <a:tblPr/>
              <a:tblGrid>
                <a:gridCol w="967538">
                  <a:extLst>
                    <a:ext uri="{9D8B030D-6E8A-4147-A177-3AD203B41FA5}">
                      <a16:colId xmlns:a16="http://schemas.microsoft.com/office/drawing/2014/main" val="2032989837"/>
                    </a:ext>
                  </a:extLst>
                </a:gridCol>
                <a:gridCol w="1766142">
                  <a:extLst>
                    <a:ext uri="{9D8B030D-6E8A-4147-A177-3AD203B41FA5}">
                      <a16:colId xmlns:a16="http://schemas.microsoft.com/office/drawing/2014/main" val="3175537098"/>
                    </a:ext>
                  </a:extLst>
                </a:gridCol>
                <a:gridCol w="1451308">
                  <a:extLst>
                    <a:ext uri="{9D8B030D-6E8A-4147-A177-3AD203B41FA5}">
                      <a16:colId xmlns:a16="http://schemas.microsoft.com/office/drawing/2014/main" val="3230276918"/>
                    </a:ext>
                  </a:extLst>
                </a:gridCol>
              </a:tblGrid>
              <a:tr h="192216">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pairs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COUNT(is_home_try_on)</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SUM(is_purchase)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extLst>
                  <a:ext uri="{0D108BD9-81ED-4DB2-BD59-A6C34878D82A}">
                    <a16:rowId xmlns:a16="http://schemas.microsoft.com/office/drawing/2014/main" val="127871292"/>
                  </a:ext>
                </a:extLst>
              </a:tr>
              <a:tr h="370824">
                <a:tc>
                  <a:txBody>
                    <a:bodyPr/>
                    <a:lstStyle/>
                    <a:p>
                      <a:pPr fontAlgn="t"/>
                      <a:r>
                        <a:rPr lang="sv-SE">
                          <a:effectLst/>
                        </a:rPr>
                        <a:t/>
                      </a:r>
                      <a:br>
                        <a:rPr lang="sv-SE">
                          <a:effectLst/>
                        </a:rPr>
                      </a:b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250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404425091"/>
                  </a:ext>
                </a:extLst>
              </a:tr>
              <a:tr h="192216">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3 pairs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379</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201</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611644650"/>
                  </a:ext>
                </a:extLst>
              </a:tr>
              <a:tr h="192216">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5 pairs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371</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dirty="0">
                          <a:solidFill>
                            <a:srgbClr val="525252"/>
                          </a:solidFill>
                          <a:effectLst/>
                          <a:latin typeface="Roboto" panose="020B0604020202020204" charset="0"/>
                        </a:rPr>
                        <a:t>294</a:t>
                      </a:r>
                      <a:endParaRPr lang="sv-SE" dirty="0">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739355941"/>
                  </a:ext>
                </a:extLst>
              </a:tr>
            </a:tbl>
          </a:graphicData>
        </a:graphic>
      </p:graphicFrame>
      <p:sp>
        <p:nvSpPr>
          <p:cNvPr id="5" name="Rectangle 1"/>
          <p:cNvSpPr>
            <a:spLocks noChangeArrowheads="1"/>
          </p:cNvSpPr>
          <p:nvPr/>
        </p:nvSpPr>
        <p:spPr bwMode="auto">
          <a:xfrm>
            <a:off x="1483701" y="719367"/>
            <a:ext cx="921465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474275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00824"/>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6 c)</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SzPts val="900"/>
            </a:pPr>
            <a:r>
              <a:rPr lang="en-US" sz="900">
                <a:latin typeface="Courier New"/>
                <a:ea typeface="Courier New"/>
                <a:cs typeface="Courier New"/>
                <a:sym typeface="Courier New"/>
              </a:rPr>
              <a:t>SELECT q.style, </a:t>
            </a:r>
          </a:p>
          <a:p>
            <a:pPr lvl="0">
              <a:buSzPts val="900"/>
            </a:pPr>
            <a:r>
              <a:rPr lang="en-US" sz="900">
                <a:latin typeface="Courier New"/>
                <a:ea typeface="Courier New"/>
                <a:cs typeface="Courier New"/>
                <a:sym typeface="Courier New"/>
              </a:rPr>
              <a:t>COUNT(DISTINCT q.user_id) AS 'Quiz_answers',</a:t>
            </a:r>
          </a:p>
          <a:p>
            <a:pPr lvl="0">
              <a:buSzPts val="900"/>
            </a:pPr>
            <a:r>
              <a:rPr lang="en-US" sz="900">
                <a:latin typeface="Courier New"/>
                <a:ea typeface="Courier New"/>
                <a:cs typeface="Courier New"/>
                <a:sym typeface="Courier New"/>
              </a:rPr>
              <a:t>COUNT(DISTINCT h.user_id) AS 'Home_try_on',</a:t>
            </a:r>
          </a:p>
          <a:p>
            <a:pPr lvl="0">
              <a:buSzPts val="900"/>
            </a:pPr>
            <a:r>
              <a:rPr lang="en-US" sz="900">
                <a:latin typeface="Courier New"/>
                <a:ea typeface="Courier New"/>
                <a:cs typeface="Courier New"/>
                <a:sym typeface="Courier New"/>
              </a:rPr>
              <a:t>COUNT(DISTINCT p.user_id) AS 'Purchases'</a:t>
            </a:r>
          </a:p>
          <a:p>
            <a:pPr lvl="0">
              <a:buSzPts val="900"/>
            </a:pPr>
            <a:r>
              <a:rPr lang="en-US" sz="900">
                <a:latin typeface="Courier New"/>
                <a:ea typeface="Courier New"/>
                <a:cs typeface="Courier New"/>
                <a:sym typeface="Courier New"/>
              </a:rPr>
              <a:t>FROM quiz as q</a:t>
            </a:r>
          </a:p>
          <a:p>
            <a:pPr lvl="0">
              <a:buSzPts val="900"/>
            </a:pPr>
            <a:r>
              <a:rPr lang="en-US" sz="900">
                <a:latin typeface="Courier New"/>
                <a:ea typeface="Courier New"/>
                <a:cs typeface="Courier New"/>
                <a:sym typeface="Courier New"/>
              </a:rPr>
              <a:t>LEFT JOIN purchase as p</a:t>
            </a:r>
          </a:p>
          <a:p>
            <a:pPr lvl="0">
              <a:buSzPts val="900"/>
            </a:pPr>
            <a:r>
              <a:rPr lang="en-US" sz="900">
                <a:latin typeface="Courier New"/>
                <a:ea typeface="Courier New"/>
                <a:cs typeface="Courier New"/>
                <a:sym typeface="Courier New"/>
              </a:rPr>
              <a:t>ON q.style = p.style</a:t>
            </a:r>
          </a:p>
          <a:p>
            <a:pPr lvl="0">
              <a:buSzPts val="900"/>
            </a:pPr>
            <a:r>
              <a:rPr lang="en-US" sz="900">
                <a:latin typeface="Courier New"/>
                <a:ea typeface="Courier New"/>
                <a:cs typeface="Courier New"/>
                <a:sym typeface="Courier New"/>
              </a:rPr>
              <a:t>LEFT JOIN home_try_on as h</a:t>
            </a:r>
          </a:p>
          <a:p>
            <a:pPr lvl="0">
              <a:buSzPts val="900"/>
            </a:pPr>
            <a:r>
              <a:rPr lang="en-US" sz="900">
                <a:latin typeface="Courier New"/>
                <a:ea typeface="Courier New"/>
                <a:cs typeface="Courier New"/>
                <a:sym typeface="Courier New"/>
              </a:rPr>
              <a:t>ON h.user_id = q.user_id</a:t>
            </a:r>
          </a:p>
          <a:p>
            <a:pPr lvl="0">
              <a:buSzPts val="900"/>
            </a:pPr>
            <a:r>
              <a:rPr lang="en-US" sz="900">
                <a:latin typeface="Courier New"/>
                <a:ea typeface="Courier New"/>
                <a:cs typeface="Courier New"/>
                <a:sym typeface="Courier New"/>
              </a:rPr>
              <a:t>GROUP BY q.style;</a:t>
            </a:r>
            <a:endParaRPr lang="en-US" sz="900" dirty="0">
              <a:latin typeface="Courier New"/>
              <a:ea typeface="Courier New"/>
              <a:cs typeface="Courier New"/>
              <a:sym typeface="Courier New"/>
            </a:endParaRPr>
          </a:p>
        </p:txBody>
      </p:sp>
      <p:sp>
        <p:nvSpPr>
          <p:cNvPr id="324" name="Shape 324"/>
          <p:cNvSpPr txBox="1"/>
          <p:nvPr/>
        </p:nvSpPr>
        <p:spPr>
          <a:xfrm>
            <a:off x="177975" y="759687"/>
            <a:ext cx="4920900" cy="38975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dirty="0" smtClean="0"/>
              <a:t>Glass styles comparison</a:t>
            </a:r>
            <a:endParaRPr sz="1200" b="0" i="0" u="none" strike="noStrike" cap="none" dirty="0">
              <a:solidFill>
                <a:srgbClr val="000000"/>
              </a:solidFill>
              <a:latin typeface="Roboto"/>
              <a:ea typeface="Roboto"/>
              <a:cs typeface="Roboto"/>
              <a:sym typeface="Roboto"/>
            </a:endParaRPr>
          </a:p>
        </p:txBody>
      </p:sp>
      <p:sp>
        <p:nvSpPr>
          <p:cNvPr id="4" name="Rectangle 1"/>
          <p:cNvSpPr>
            <a:spLocks noChangeArrowheads="1"/>
          </p:cNvSpPr>
          <p:nvPr/>
        </p:nvSpPr>
        <p:spPr bwMode="auto">
          <a:xfrm>
            <a:off x="339725" y="1981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8" name="Shape 324"/>
          <p:cNvSpPr txBox="1"/>
          <p:nvPr/>
        </p:nvSpPr>
        <p:spPr>
          <a:xfrm>
            <a:off x="177975" y="2690600"/>
            <a:ext cx="4920900" cy="76784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Here we are comparing which glass styles users are most interested in. </a:t>
            </a:r>
            <a:endParaRPr lang="en-US" sz="1200" dirty="0">
              <a:latin typeface="Roboto"/>
              <a:ea typeface="Roboto"/>
              <a:cs typeface="Roboto"/>
              <a:sym typeface="Roboto"/>
            </a:endParaRPr>
          </a:p>
          <a:p>
            <a:pPr lvl="0">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The data seems to indicate that women’s styl</a:t>
            </a:r>
            <a:r>
              <a:rPr lang="en-US" sz="1200" dirty="0" smtClean="0">
                <a:latin typeface="Roboto"/>
                <a:ea typeface="Roboto"/>
                <a:cs typeface="Roboto"/>
                <a:sym typeface="Roboto"/>
              </a:rPr>
              <a:t>es are the most popular but it seems like men’s style have the slightly better Home try on to purchase conversion (70% vs 75%).</a:t>
            </a:r>
          </a:p>
          <a:p>
            <a:pPr lvl="0">
              <a:lnSpc>
                <a:spcPct val="115000"/>
              </a:lnSpc>
              <a:buClr>
                <a:schemeClr val="dk1"/>
              </a:buClr>
              <a:buSzPts val="1100"/>
            </a:pPr>
            <a:endParaRPr lang="en-US" sz="1200" b="0" i="0" u="none" strike="noStrike" cap="none" dirty="0">
              <a:solidFill>
                <a:srgbClr val="000000"/>
              </a:solidFill>
              <a:latin typeface="Roboto"/>
              <a:ea typeface="Roboto"/>
              <a:cs typeface="Roboto"/>
              <a:sym typeface="Roboto"/>
            </a:endParaRPr>
          </a:p>
          <a:p>
            <a:pPr lvl="0">
              <a:lnSpc>
                <a:spcPct val="115000"/>
              </a:lnSpc>
              <a:buClr>
                <a:schemeClr val="dk1"/>
              </a:buClr>
              <a:buSzPts val="1100"/>
            </a:pPr>
            <a:r>
              <a:rPr lang="en-US" sz="1200" dirty="0" smtClean="0">
                <a:latin typeface="Roboto"/>
                <a:ea typeface="Roboto"/>
                <a:cs typeface="Roboto"/>
                <a:sym typeface="Roboto"/>
              </a:rPr>
              <a:t>It is interesting to point out that all users who skipped answering the style question never make a purchase even though almost 70% of them do a home try on.</a:t>
            </a:r>
            <a:endParaRPr lang="en-US" sz="1200" b="0" i="0" u="none" strike="noStrike" cap="none" dirty="0">
              <a:solidFill>
                <a:srgbClr val="000000"/>
              </a:solidFill>
              <a:latin typeface="Roboto"/>
              <a:ea typeface="Roboto"/>
              <a:cs typeface="Roboto"/>
              <a:sym typeface="Roboto"/>
            </a:endParaRPr>
          </a:p>
        </p:txBody>
      </p:sp>
      <p:sp>
        <p:nvSpPr>
          <p:cNvPr id="5" name="Rectangle 1"/>
          <p:cNvSpPr>
            <a:spLocks noChangeArrowheads="1"/>
          </p:cNvSpPr>
          <p:nvPr/>
        </p:nvSpPr>
        <p:spPr bwMode="auto">
          <a:xfrm>
            <a:off x="1483701" y="719367"/>
            <a:ext cx="921465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367699477"/>
              </p:ext>
            </p:extLst>
          </p:nvPr>
        </p:nvGraphicFramePr>
        <p:xfrm>
          <a:off x="768927" y="1199397"/>
          <a:ext cx="3467445" cy="1468120"/>
        </p:xfrm>
        <a:graphic>
          <a:graphicData uri="http://schemas.openxmlformats.org/drawingml/2006/table">
            <a:tbl>
              <a:tblPr/>
              <a:tblGrid>
                <a:gridCol w="1274415">
                  <a:extLst>
                    <a:ext uri="{9D8B030D-6E8A-4147-A177-3AD203B41FA5}">
                      <a16:colId xmlns:a16="http://schemas.microsoft.com/office/drawing/2014/main" val="1950280168"/>
                    </a:ext>
                  </a:extLst>
                </a:gridCol>
                <a:gridCol w="789232">
                  <a:extLst>
                    <a:ext uri="{9D8B030D-6E8A-4147-A177-3AD203B41FA5}">
                      <a16:colId xmlns:a16="http://schemas.microsoft.com/office/drawing/2014/main" val="2313883806"/>
                    </a:ext>
                  </a:extLst>
                </a:gridCol>
                <a:gridCol w="763355">
                  <a:extLst>
                    <a:ext uri="{9D8B030D-6E8A-4147-A177-3AD203B41FA5}">
                      <a16:colId xmlns:a16="http://schemas.microsoft.com/office/drawing/2014/main" val="3306918383"/>
                    </a:ext>
                  </a:extLst>
                </a:gridCol>
                <a:gridCol w="640443">
                  <a:extLst>
                    <a:ext uri="{9D8B030D-6E8A-4147-A177-3AD203B41FA5}">
                      <a16:colId xmlns:a16="http://schemas.microsoft.com/office/drawing/2014/main" val="2152848225"/>
                    </a:ext>
                  </a:extLst>
                </a:gridCol>
              </a:tblGrid>
              <a:tr h="410314">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style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Quiz_answers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Home_try_on</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Purchases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extLst>
                  <a:ext uri="{0D108BD9-81ED-4DB2-BD59-A6C34878D82A}">
                    <a16:rowId xmlns:a16="http://schemas.microsoft.com/office/drawing/2014/main" val="95426843"/>
                  </a:ext>
                </a:extLst>
              </a:tr>
              <a:tr h="410314">
                <a:tc>
                  <a:txBody>
                    <a:bodyPr/>
                    <a:lstStyle/>
                    <a:p>
                      <a:pPr algn="ctr" rtl="0" fontAlgn="t">
                        <a:spcBef>
                          <a:spcPts val="0"/>
                        </a:spcBef>
                        <a:spcAft>
                          <a:spcPts val="0"/>
                        </a:spcAft>
                      </a:pPr>
                      <a:r>
                        <a:rPr lang="en-US" sz="1050" b="0" i="0" u="none" strike="noStrike">
                          <a:solidFill>
                            <a:srgbClr val="525252"/>
                          </a:solidFill>
                          <a:effectLst/>
                          <a:latin typeface="Roboto" panose="020B0604020202020204" charset="0"/>
                        </a:rPr>
                        <a:t>I'm not sure. Let's skip it.</a:t>
                      </a:r>
                      <a:endParaRPr lang="en-US">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99</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69</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675074182"/>
                  </a:ext>
                </a:extLst>
              </a:tr>
              <a:tr h="268817">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Men's Styles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432</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320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243</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48506097"/>
                  </a:ext>
                </a:extLst>
              </a:tr>
              <a:tr h="268817">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Women's Styles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469</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361</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dirty="0">
                          <a:solidFill>
                            <a:srgbClr val="525252"/>
                          </a:solidFill>
                          <a:effectLst/>
                          <a:latin typeface="Roboto" panose="020B0604020202020204" charset="0"/>
                        </a:rPr>
                        <a:t>252</a:t>
                      </a:r>
                      <a:endParaRPr lang="sv-SE" dirty="0">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4032072210"/>
                  </a:ext>
                </a:extLst>
              </a:tr>
            </a:tbl>
          </a:graphicData>
        </a:graphic>
      </p:graphicFrame>
      <p:sp>
        <p:nvSpPr>
          <p:cNvPr id="6" name="Rectangle 1"/>
          <p:cNvSpPr>
            <a:spLocks noChangeArrowheads="1"/>
          </p:cNvSpPr>
          <p:nvPr/>
        </p:nvSpPr>
        <p:spPr bwMode="auto">
          <a:xfrm>
            <a:off x="1533750" y="854127"/>
            <a:ext cx="7762937"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337904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00824"/>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6 d)</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SzPts val="900"/>
            </a:pPr>
            <a:r>
              <a:rPr lang="en-US" sz="900">
                <a:latin typeface="Courier New"/>
                <a:ea typeface="Courier New"/>
                <a:cs typeface="Courier New"/>
                <a:sym typeface="Courier New"/>
              </a:rPr>
              <a:t>SELECT product_id,model_name, color, COUNT(*)</a:t>
            </a:r>
          </a:p>
          <a:p>
            <a:pPr lvl="0">
              <a:buSzPts val="900"/>
            </a:pPr>
            <a:r>
              <a:rPr lang="en-US" sz="900">
                <a:latin typeface="Courier New"/>
                <a:ea typeface="Courier New"/>
                <a:cs typeface="Courier New"/>
                <a:sym typeface="Courier New"/>
              </a:rPr>
              <a:t>FROM purchase</a:t>
            </a:r>
          </a:p>
          <a:p>
            <a:pPr lvl="0">
              <a:buSzPts val="900"/>
            </a:pPr>
            <a:r>
              <a:rPr lang="en-US" sz="900">
                <a:latin typeface="Courier New"/>
                <a:ea typeface="Courier New"/>
                <a:cs typeface="Courier New"/>
                <a:sym typeface="Courier New"/>
              </a:rPr>
              <a:t>GROUP BY model_name, color</a:t>
            </a:r>
          </a:p>
          <a:p>
            <a:pPr lvl="0">
              <a:buSzPts val="900"/>
            </a:pPr>
            <a:r>
              <a:rPr lang="en-US" sz="900">
                <a:latin typeface="Courier New"/>
                <a:ea typeface="Courier New"/>
                <a:cs typeface="Courier New"/>
                <a:sym typeface="Courier New"/>
              </a:rPr>
              <a:t>ORDER BY COUNT(*) DESC;</a:t>
            </a:r>
            <a:endParaRPr lang="en-US" sz="900" dirty="0">
              <a:latin typeface="Courier New"/>
              <a:ea typeface="Courier New"/>
              <a:cs typeface="Courier New"/>
              <a:sym typeface="Courier New"/>
            </a:endParaRPr>
          </a:p>
        </p:txBody>
      </p:sp>
      <p:sp>
        <p:nvSpPr>
          <p:cNvPr id="324" name="Shape 324"/>
          <p:cNvSpPr txBox="1"/>
          <p:nvPr/>
        </p:nvSpPr>
        <p:spPr>
          <a:xfrm>
            <a:off x="177975" y="759687"/>
            <a:ext cx="4920900" cy="38975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dirty="0" smtClean="0"/>
              <a:t>Most popular products</a:t>
            </a:r>
            <a:endParaRPr sz="1200" b="0" i="0" u="none" strike="noStrike" cap="none" dirty="0">
              <a:solidFill>
                <a:srgbClr val="000000"/>
              </a:solidFill>
              <a:latin typeface="Roboto"/>
              <a:ea typeface="Roboto"/>
              <a:cs typeface="Roboto"/>
              <a:sym typeface="Roboto"/>
            </a:endParaRPr>
          </a:p>
        </p:txBody>
      </p:sp>
      <p:sp>
        <p:nvSpPr>
          <p:cNvPr id="4" name="Rectangle 1"/>
          <p:cNvSpPr>
            <a:spLocks noChangeArrowheads="1"/>
          </p:cNvSpPr>
          <p:nvPr/>
        </p:nvSpPr>
        <p:spPr bwMode="auto">
          <a:xfrm>
            <a:off x="339725" y="1981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8" name="Shape 324"/>
          <p:cNvSpPr txBox="1"/>
          <p:nvPr/>
        </p:nvSpPr>
        <p:spPr>
          <a:xfrm>
            <a:off x="177975" y="3345948"/>
            <a:ext cx="4920900" cy="76784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dirty="0" smtClean="0">
                <a:latin typeface="Roboto"/>
                <a:ea typeface="Roboto"/>
                <a:cs typeface="Roboto"/>
                <a:sym typeface="Roboto"/>
              </a:rPr>
              <a:t>Dawes, Eugene Narrow, Brady and Olive are the most popular glass models.</a:t>
            </a:r>
          </a:p>
          <a:p>
            <a:pPr lvl="0">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Specially Eugene Narrow, which seems to be on of the best sellers</a:t>
            </a:r>
            <a:endParaRPr lang="en-US" sz="1200" b="0" i="0" u="none" strike="noStrike" cap="none" dirty="0">
              <a:solidFill>
                <a:srgbClr val="000000"/>
              </a:solidFill>
              <a:latin typeface="Roboto"/>
              <a:ea typeface="Roboto"/>
              <a:cs typeface="Roboto"/>
              <a:sym typeface="Roboto"/>
            </a:endParaRPr>
          </a:p>
        </p:txBody>
      </p:sp>
      <p:sp>
        <p:nvSpPr>
          <p:cNvPr id="5" name="Rectangle 1"/>
          <p:cNvSpPr>
            <a:spLocks noChangeArrowheads="1"/>
          </p:cNvSpPr>
          <p:nvPr/>
        </p:nvSpPr>
        <p:spPr bwMode="auto">
          <a:xfrm>
            <a:off x="1483701" y="719367"/>
            <a:ext cx="921465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6" name="Rectangle 1"/>
          <p:cNvSpPr>
            <a:spLocks noChangeArrowheads="1"/>
          </p:cNvSpPr>
          <p:nvPr/>
        </p:nvSpPr>
        <p:spPr bwMode="auto">
          <a:xfrm>
            <a:off x="1533750" y="854127"/>
            <a:ext cx="7762937"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graphicFrame>
        <p:nvGraphicFramePr>
          <p:cNvPr id="9" name="Table 8"/>
          <p:cNvGraphicFramePr>
            <a:graphicFrameLocks noGrp="1"/>
          </p:cNvGraphicFramePr>
          <p:nvPr>
            <p:extLst>
              <p:ext uri="{D42A27DB-BD31-4B8C-83A1-F6EECF244321}">
                <p14:modId xmlns:p14="http://schemas.microsoft.com/office/powerpoint/2010/main" val="1055216830"/>
              </p:ext>
            </p:extLst>
          </p:nvPr>
        </p:nvGraphicFramePr>
        <p:xfrm>
          <a:off x="432911" y="1271978"/>
          <a:ext cx="4436962" cy="1834568"/>
        </p:xfrm>
        <a:graphic>
          <a:graphicData uri="http://schemas.openxmlformats.org/drawingml/2006/table">
            <a:tbl>
              <a:tblPr/>
              <a:tblGrid>
                <a:gridCol w="834512">
                  <a:extLst>
                    <a:ext uri="{9D8B030D-6E8A-4147-A177-3AD203B41FA5}">
                      <a16:colId xmlns:a16="http://schemas.microsoft.com/office/drawing/2014/main" val="3271048908"/>
                    </a:ext>
                  </a:extLst>
                </a:gridCol>
                <a:gridCol w="1189800">
                  <a:extLst>
                    <a:ext uri="{9D8B030D-6E8A-4147-A177-3AD203B41FA5}">
                      <a16:colId xmlns:a16="http://schemas.microsoft.com/office/drawing/2014/main" val="3113136112"/>
                    </a:ext>
                  </a:extLst>
                </a:gridCol>
                <a:gridCol w="1586400">
                  <a:extLst>
                    <a:ext uri="{9D8B030D-6E8A-4147-A177-3AD203B41FA5}">
                      <a16:colId xmlns:a16="http://schemas.microsoft.com/office/drawing/2014/main" val="2364897146"/>
                    </a:ext>
                  </a:extLst>
                </a:gridCol>
                <a:gridCol w="826250">
                  <a:extLst>
                    <a:ext uri="{9D8B030D-6E8A-4147-A177-3AD203B41FA5}">
                      <a16:colId xmlns:a16="http://schemas.microsoft.com/office/drawing/2014/main" val="2758404123"/>
                    </a:ext>
                  </a:extLst>
                </a:gridCol>
              </a:tblGrid>
              <a:tr h="315132">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product_id</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model_name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color</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COUNT(*)</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extLst>
                  <a:ext uri="{0D108BD9-81ED-4DB2-BD59-A6C34878D82A}">
                    <a16:rowId xmlns:a16="http://schemas.microsoft.com/office/drawing/2014/main" val="1826757184"/>
                  </a:ext>
                </a:extLst>
              </a:tr>
              <a:tr h="202329">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3</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Dawes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Driftwood Fade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63</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622768284"/>
                  </a:ext>
                </a:extLst>
              </a:tr>
              <a:tr h="315132">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10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Eugene Narrow</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Rosewood Tortoise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62</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4065108516"/>
                  </a:ext>
                </a:extLst>
              </a:tr>
              <a:tr h="315132">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9</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Eugene Narrow</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Rose Crystal</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54</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649835305"/>
                  </a:ext>
                </a:extLst>
              </a:tr>
              <a:tr h="315132">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1</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Brady</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Layered Tortoise Matte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52</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688415592"/>
                  </a:ext>
                </a:extLst>
              </a:tr>
              <a:tr h="202329">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6</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Olive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Pearled Tortoise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dirty="0">
                          <a:solidFill>
                            <a:srgbClr val="525252"/>
                          </a:solidFill>
                          <a:effectLst/>
                          <a:latin typeface="Roboto" panose="020B0604020202020204" charset="0"/>
                        </a:rPr>
                        <a:t>50</a:t>
                      </a:r>
                      <a:endParaRPr lang="sv-SE" dirty="0">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255901810"/>
                  </a:ext>
                </a:extLst>
              </a:tr>
            </a:tbl>
          </a:graphicData>
        </a:graphic>
      </p:graphicFrame>
      <p:sp>
        <p:nvSpPr>
          <p:cNvPr id="10" name="Rectangle 2"/>
          <p:cNvSpPr>
            <a:spLocks noChangeArrowheads="1"/>
          </p:cNvSpPr>
          <p:nvPr/>
        </p:nvSpPr>
        <p:spPr bwMode="auto">
          <a:xfrm>
            <a:off x="432594" y="818468"/>
            <a:ext cx="991499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590655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00824"/>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6 e)</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SzPts val="900"/>
            </a:pPr>
            <a:r>
              <a:rPr lang="en-US" sz="900">
                <a:latin typeface="Courier New"/>
                <a:ea typeface="Courier New"/>
                <a:cs typeface="Courier New"/>
                <a:sym typeface="Courier New"/>
              </a:rPr>
              <a:t>SELECT price,  COUNT(*)</a:t>
            </a:r>
          </a:p>
          <a:p>
            <a:pPr lvl="0">
              <a:buSzPts val="900"/>
            </a:pPr>
            <a:r>
              <a:rPr lang="en-US" sz="900">
                <a:latin typeface="Courier New"/>
                <a:ea typeface="Courier New"/>
                <a:cs typeface="Courier New"/>
                <a:sym typeface="Courier New"/>
              </a:rPr>
              <a:t>FROM purchase</a:t>
            </a:r>
          </a:p>
          <a:p>
            <a:pPr lvl="0">
              <a:buSzPts val="900"/>
            </a:pPr>
            <a:r>
              <a:rPr lang="en-US" sz="900">
                <a:latin typeface="Courier New"/>
                <a:ea typeface="Courier New"/>
                <a:cs typeface="Courier New"/>
                <a:sym typeface="Courier New"/>
              </a:rPr>
              <a:t>GROUP BY price;</a:t>
            </a:r>
            <a:endParaRPr lang="en-US" sz="900" dirty="0">
              <a:latin typeface="Courier New"/>
              <a:ea typeface="Courier New"/>
              <a:cs typeface="Courier New"/>
              <a:sym typeface="Courier New"/>
            </a:endParaRPr>
          </a:p>
        </p:txBody>
      </p:sp>
      <p:sp>
        <p:nvSpPr>
          <p:cNvPr id="324" name="Shape 324"/>
          <p:cNvSpPr txBox="1"/>
          <p:nvPr/>
        </p:nvSpPr>
        <p:spPr>
          <a:xfrm>
            <a:off x="177975" y="759687"/>
            <a:ext cx="4920900" cy="38975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dirty="0" smtClean="0"/>
              <a:t>Price comparisons</a:t>
            </a:r>
            <a:endParaRPr sz="1200" b="0" i="0" u="none" strike="noStrike" cap="none" dirty="0">
              <a:solidFill>
                <a:srgbClr val="000000"/>
              </a:solidFill>
              <a:latin typeface="Roboto"/>
              <a:ea typeface="Roboto"/>
              <a:cs typeface="Roboto"/>
              <a:sym typeface="Roboto"/>
            </a:endParaRPr>
          </a:p>
        </p:txBody>
      </p:sp>
      <p:sp>
        <p:nvSpPr>
          <p:cNvPr id="4" name="Rectangle 1"/>
          <p:cNvSpPr>
            <a:spLocks noChangeArrowheads="1"/>
          </p:cNvSpPr>
          <p:nvPr/>
        </p:nvSpPr>
        <p:spPr bwMode="auto">
          <a:xfrm>
            <a:off x="339725" y="1981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8" name="Shape 324"/>
          <p:cNvSpPr txBox="1"/>
          <p:nvPr/>
        </p:nvSpPr>
        <p:spPr>
          <a:xfrm>
            <a:off x="115630" y="3197057"/>
            <a:ext cx="4920900" cy="76784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dirty="0" smtClean="0">
                <a:latin typeface="Roboto"/>
                <a:ea typeface="Roboto"/>
                <a:cs typeface="Roboto"/>
                <a:sym typeface="Roboto"/>
              </a:rPr>
              <a:t>It is noteworthy to point out that the products with the cheapest price point is the least selling one, whilst the middle priced ones are the best.</a:t>
            </a:r>
          </a:p>
          <a:p>
            <a:pPr lvl="0">
              <a:lnSpc>
                <a:spcPct val="115000"/>
              </a:lnSpc>
              <a:buClr>
                <a:schemeClr val="dk1"/>
              </a:buClr>
              <a:buSzPts val="1100"/>
            </a:pPr>
            <a:endParaRPr lang="en-US" sz="1200" b="0" i="0" u="none" strike="noStrike" cap="none" dirty="0">
              <a:solidFill>
                <a:srgbClr val="000000"/>
              </a:solidFill>
              <a:latin typeface="Roboto"/>
              <a:ea typeface="Roboto"/>
              <a:cs typeface="Roboto"/>
              <a:sym typeface="Roboto"/>
            </a:endParaRPr>
          </a:p>
          <a:p>
            <a:pPr lvl="0">
              <a:lnSpc>
                <a:spcPct val="115000"/>
              </a:lnSpc>
              <a:buClr>
                <a:schemeClr val="dk1"/>
              </a:buClr>
              <a:buSzPts val="1100"/>
            </a:pPr>
            <a:r>
              <a:rPr lang="en-US" sz="1200" dirty="0" smtClean="0">
                <a:latin typeface="Roboto"/>
                <a:ea typeface="Roboto"/>
                <a:cs typeface="Roboto"/>
                <a:sym typeface="Roboto"/>
              </a:rPr>
              <a:t>It is also worth noting that the most expensive products have generated almost 5x the amount of sales than the cheapest ones.</a:t>
            </a:r>
            <a:endParaRPr lang="en-US" sz="1200" b="0" i="0" u="none" strike="noStrike" cap="none" dirty="0">
              <a:solidFill>
                <a:srgbClr val="000000"/>
              </a:solidFill>
              <a:latin typeface="Roboto"/>
              <a:ea typeface="Roboto"/>
              <a:cs typeface="Roboto"/>
              <a:sym typeface="Roboto"/>
            </a:endParaRPr>
          </a:p>
        </p:txBody>
      </p:sp>
      <p:sp>
        <p:nvSpPr>
          <p:cNvPr id="5" name="Rectangle 1"/>
          <p:cNvSpPr>
            <a:spLocks noChangeArrowheads="1"/>
          </p:cNvSpPr>
          <p:nvPr/>
        </p:nvSpPr>
        <p:spPr bwMode="auto">
          <a:xfrm>
            <a:off x="1483701" y="719367"/>
            <a:ext cx="921465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6" name="Rectangle 1"/>
          <p:cNvSpPr>
            <a:spLocks noChangeArrowheads="1"/>
          </p:cNvSpPr>
          <p:nvPr/>
        </p:nvSpPr>
        <p:spPr bwMode="auto">
          <a:xfrm>
            <a:off x="1533750" y="854127"/>
            <a:ext cx="7762937"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10" name="Rectangle 2"/>
          <p:cNvSpPr>
            <a:spLocks noChangeArrowheads="1"/>
          </p:cNvSpPr>
          <p:nvPr/>
        </p:nvSpPr>
        <p:spPr bwMode="auto">
          <a:xfrm>
            <a:off x="432594" y="818468"/>
            <a:ext cx="991499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graphicFrame>
        <p:nvGraphicFramePr>
          <p:cNvPr id="2" name="Table 1"/>
          <p:cNvGraphicFramePr>
            <a:graphicFrameLocks noGrp="1"/>
          </p:cNvGraphicFramePr>
          <p:nvPr>
            <p:extLst>
              <p:ext uri="{D42A27DB-BD31-4B8C-83A1-F6EECF244321}">
                <p14:modId xmlns:p14="http://schemas.microsoft.com/office/powerpoint/2010/main" val="2426736450"/>
              </p:ext>
            </p:extLst>
          </p:nvPr>
        </p:nvGraphicFramePr>
        <p:xfrm>
          <a:off x="432594" y="1411669"/>
          <a:ext cx="4099560" cy="1298575"/>
        </p:xfrm>
        <a:graphic>
          <a:graphicData uri="http://schemas.openxmlformats.org/drawingml/2006/table">
            <a:tbl>
              <a:tblPr/>
              <a:tblGrid>
                <a:gridCol w="1943100">
                  <a:extLst>
                    <a:ext uri="{9D8B030D-6E8A-4147-A177-3AD203B41FA5}">
                      <a16:colId xmlns:a16="http://schemas.microsoft.com/office/drawing/2014/main" val="3667925919"/>
                    </a:ext>
                  </a:extLst>
                </a:gridCol>
                <a:gridCol w="2156460">
                  <a:extLst>
                    <a:ext uri="{9D8B030D-6E8A-4147-A177-3AD203B41FA5}">
                      <a16:colId xmlns:a16="http://schemas.microsoft.com/office/drawing/2014/main" val="3880511107"/>
                    </a:ext>
                  </a:extLst>
                </a:gridCol>
              </a:tblGrid>
              <a:tr h="317500">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price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COUNT(*)</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extLst>
                  <a:ext uri="{0D108BD9-81ED-4DB2-BD59-A6C34878D82A}">
                    <a16:rowId xmlns:a16="http://schemas.microsoft.com/office/drawing/2014/main" val="1447769046"/>
                  </a:ext>
                </a:extLst>
              </a:tr>
              <a:tr h="327025">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50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41</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78138910"/>
                  </a:ext>
                </a:extLst>
              </a:tr>
              <a:tr h="327025">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95</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261</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695741938"/>
                  </a:ext>
                </a:extLst>
              </a:tr>
              <a:tr h="327025">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150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dirty="0">
                          <a:solidFill>
                            <a:srgbClr val="525252"/>
                          </a:solidFill>
                          <a:effectLst/>
                          <a:latin typeface="Roboto" panose="020B0604020202020204" charset="0"/>
                        </a:rPr>
                        <a:t>193</a:t>
                      </a:r>
                      <a:endParaRPr lang="sv-SE" dirty="0">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220975595"/>
                  </a:ext>
                </a:extLst>
              </a:tr>
            </a:tbl>
          </a:graphicData>
        </a:graphic>
      </p:graphicFrame>
      <p:sp>
        <p:nvSpPr>
          <p:cNvPr id="3" name="Rectangle 1"/>
          <p:cNvSpPr>
            <a:spLocks noChangeArrowheads="1"/>
          </p:cNvSpPr>
          <p:nvPr/>
        </p:nvSpPr>
        <p:spPr bwMode="auto">
          <a:xfrm>
            <a:off x="432912" y="141167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072057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193897"/>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6 f)</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SzPts val="900"/>
            </a:pPr>
            <a:r>
              <a:rPr lang="en-US" sz="900">
                <a:latin typeface="Courier New"/>
                <a:ea typeface="Courier New"/>
                <a:cs typeface="Courier New"/>
                <a:sym typeface="Courier New"/>
              </a:rPr>
              <a:t>top_answers_quiz AS (</a:t>
            </a:r>
          </a:p>
          <a:p>
            <a:pPr lvl="0">
              <a:buSzPts val="900"/>
            </a:pPr>
            <a:r>
              <a:rPr lang="en-US" sz="900">
                <a:latin typeface="Courier New"/>
                <a:ea typeface="Courier New"/>
                <a:cs typeface="Courier New"/>
                <a:sym typeface="Courier New"/>
              </a:rPr>
              <a:t>SELECT question, response, COUNT(response) AS 'number_answers'</a:t>
            </a:r>
          </a:p>
          <a:p>
            <a:pPr lvl="0">
              <a:buSzPts val="900"/>
            </a:pPr>
            <a:r>
              <a:rPr lang="en-US" sz="900">
                <a:latin typeface="Courier New"/>
                <a:ea typeface="Courier New"/>
                <a:cs typeface="Courier New"/>
                <a:sym typeface="Courier New"/>
              </a:rPr>
              <a:t>FROM survey</a:t>
            </a:r>
          </a:p>
          <a:p>
            <a:pPr lvl="0">
              <a:buSzPts val="900"/>
            </a:pPr>
            <a:r>
              <a:rPr lang="en-US" sz="900">
                <a:latin typeface="Courier New"/>
                <a:ea typeface="Courier New"/>
                <a:cs typeface="Courier New"/>
                <a:sym typeface="Courier New"/>
              </a:rPr>
              <a:t>GROUP BY question, response</a:t>
            </a:r>
          </a:p>
          <a:p>
            <a:pPr lvl="0">
              <a:buSzPts val="900"/>
            </a:pPr>
            <a:r>
              <a:rPr lang="en-US" sz="900">
                <a:latin typeface="Courier New"/>
                <a:ea typeface="Courier New"/>
                <a:cs typeface="Courier New"/>
                <a:sym typeface="Courier New"/>
              </a:rPr>
              <a:t>ORDER BY COUNT(response) DESC)</a:t>
            </a:r>
          </a:p>
          <a:p>
            <a:pPr lvl="0">
              <a:buSzPts val="900"/>
            </a:pPr>
            <a:endParaRPr lang="en-US" sz="900">
              <a:latin typeface="Courier New"/>
              <a:ea typeface="Courier New"/>
              <a:cs typeface="Courier New"/>
              <a:sym typeface="Courier New"/>
            </a:endParaRPr>
          </a:p>
          <a:p>
            <a:pPr lvl="0">
              <a:buSzPts val="900"/>
            </a:pPr>
            <a:r>
              <a:rPr lang="en-US" sz="900">
                <a:latin typeface="Courier New"/>
                <a:ea typeface="Courier New"/>
                <a:cs typeface="Courier New"/>
                <a:sym typeface="Courier New"/>
              </a:rPr>
              <a:t>SELECT question, response, MAX(number_answers) as 'number_answers', SUM(number_answers) as 'Total_answers'</a:t>
            </a:r>
          </a:p>
          <a:p>
            <a:pPr lvl="0">
              <a:buSzPts val="900"/>
            </a:pPr>
            <a:r>
              <a:rPr lang="en-US" sz="900">
                <a:latin typeface="Courier New"/>
                <a:ea typeface="Courier New"/>
                <a:cs typeface="Courier New"/>
                <a:sym typeface="Courier New"/>
              </a:rPr>
              <a:t>FROM top_answers_quiz</a:t>
            </a:r>
          </a:p>
          <a:p>
            <a:pPr lvl="0">
              <a:buSzPts val="900"/>
            </a:pPr>
            <a:r>
              <a:rPr lang="en-US" sz="900">
                <a:latin typeface="Courier New"/>
                <a:ea typeface="Courier New"/>
                <a:cs typeface="Courier New"/>
                <a:sym typeface="Courier New"/>
              </a:rPr>
              <a:t>GROUP BY question</a:t>
            </a:r>
          </a:p>
          <a:p>
            <a:pPr lvl="0">
              <a:buSzPts val="900"/>
            </a:pPr>
            <a:r>
              <a:rPr lang="en-US" sz="900">
                <a:latin typeface="Courier New"/>
                <a:ea typeface="Courier New"/>
                <a:cs typeface="Courier New"/>
                <a:sym typeface="Courier New"/>
              </a:rPr>
              <a:t>ORDER BY MAX(number_answers) DESC;</a:t>
            </a:r>
            <a:endParaRPr lang="en-US" sz="900" dirty="0">
              <a:latin typeface="Courier New"/>
              <a:ea typeface="Courier New"/>
              <a:cs typeface="Courier New"/>
              <a:sym typeface="Courier New"/>
            </a:endParaRPr>
          </a:p>
        </p:txBody>
      </p:sp>
      <p:sp>
        <p:nvSpPr>
          <p:cNvPr id="324" name="Shape 324"/>
          <p:cNvSpPr txBox="1"/>
          <p:nvPr/>
        </p:nvSpPr>
        <p:spPr>
          <a:xfrm>
            <a:off x="177975" y="759687"/>
            <a:ext cx="4920900" cy="389756"/>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dirty="0" smtClean="0"/>
              <a:t>Top </a:t>
            </a:r>
            <a:r>
              <a:rPr lang="en-US" dirty="0"/>
              <a:t>answers on quiz</a:t>
            </a:r>
            <a:endParaRPr lang="en-US" dirty="0" smtClean="0"/>
          </a:p>
        </p:txBody>
      </p:sp>
      <p:sp>
        <p:nvSpPr>
          <p:cNvPr id="4" name="Rectangle 1"/>
          <p:cNvSpPr>
            <a:spLocks noChangeArrowheads="1"/>
          </p:cNvSpPr>
          <p:nvPr/>
        </p:nvSpPr>
        <p:spPr bwMode="auto">
          <a:xfrm>
            <a:off x="339725" y="198120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8" name="Shape 324"/>
          <p:cNvSpPr txBox="1"/>
          <p:nvPr/>
        </p:nvSpPr>
        <p:spPr>
          <a:xfrm>
            <a:off x="176607" y="3936482"/>
            <a:ext cx="4920900" cy="76784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Here is a look at the most common answers for each quiz question</a:t>
            </a:r>
            <a:endParaRPr lang="en-US" sz="1200" b="0" i="0" u="none" strike="noStrike" cap="none" dirty="0">
              <a:solidFill>
                <a:srgbClr val="000000"/>
              </a:solidFill>
              <a:latin typeface="Roboto"/>
              <a:ea typeface="Roboto"/>
              <a:cs typeface="Roboto"/>
              <a:sym typeface="Roboto"/>
            </a:endParaRPr>
          </a:p>
        </p:txBody>
      </p:sp>
      <p:sp>
        <p:nvSpPr>
          <p:cNvPr id="5" name="Rectangle 1"/>
          <p:cNvSpPr>
            <a:spLocks noChangeArrowheads="1"/>
          </p:cNvSpPr>
          <p:nvPr/>
        </p:nvSpPr>
        <p:spPr bwMode="auto">
          <a:xfrm>
            <a:off x="1483701" y="719367"/>
            <a:ext cx="921465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6" name="Rectangle 1"/>
          <p:cNvSpPr>
            <a:spLocks noChangeArrowheads="1"/>
          </p:cNvSpPr>
          <p:nvPr/>
        </p:nvSpPr>
        <p:spPr bwMode="auto">
          <a:xfrm>
            <a:off x="1533750" y="854127"/>
            <a:ext cx="7762937"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10" name="Rectangle 2"/>
          <p:cNvSpPr>
            <a:spLocks noChangeArrowheads="1"/>
          </p:cNvSpPr>
          <p:nvPr/>
        </p:nvSpPr>
        <p:spPr bwMode="auto">
          <a:xfrm>
            <a:off x="432594" y="818468"/>
            <a:ext cx="9914996"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
        <p:nvSpPr>
          <p:cNvPr id="3" name="Rectangle 1"/>
          <p:cNvSpPr>
            <a:spLocks noChangeArrowheads="1"/>
          </p:cNvSpPr>
          <p:nvPr/>
        </p:nvSpPr>
        <p:spPr bwMode="auto">
          <a:xfrm>
            <a:off x="432912" y="141167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graphicFrame>
        <p:nvGraphicFramePr>
          <p:cNvPr id="7" name="Table 6"/>
          <p:cNvGraphicFramePr>
            <a:graphicFrameLocks noGrp="1"/>
          </p:cNvGraphicFramePr>
          <p:nvPr>
            <p:extLst>
              <p:ext uri="{D42A27DB-BD31-4B8C-83A1-F6EECF244321}">
                <p14:modId xmlns:p14="http://schemas.microsoft.com/office/powerpoint/2010/main" val="1370018629"/>
              </p:ext>
            </p:extLst>
          </p:nvPr>
        </p:nvGraphicFramePr>
        <p:xfrm>
          <a:off x="532033" y="1248102"/>
          <a:ext cx="4343021" cy="2500650"/>
        </p:xfrm>
        <a:graphic>
          <a:graphicData uri="http://schemas.openxmlformats.org/drawingml/2006/table">
            <a:tbl>
              <a:tblPr/>
              <a:tblGrid>
                <a:gridCol w="1772966">
                  <a:extLst>
                    <a:ext uri="{9D8B030D-6E8A-4147-A177-3AD203B41FA5}">
                      <a16:colId xmlns:a16="http://schemas.microsoft.com/office/drawing/2014/main" val="189687013"/>
                    </a:ext>
                  </a:extLst>
                </a:gridCol>
                <a:gridCol w="811988">
                  <a:extLst>
                    <a:ext uri="{9D8B030D-6E8A-4147-A177-3AD203B41FA5}">
                      <a16:colId xmlns:a16="http://schemas.microsoft.com/office/drawing/2014/main" val="24394957"/>
                    </a:ext>
                  </a:extLst>
                </a:gridCol>
                <a:gridCol w="946079">
                  <a:extLst>
                    <a:ext uri="{9D8B030D-6E8A-4147-A177-3AD203B41FA5}">
                      <a16:colId xmlns:a16="http://schemas.microsoft.com/office/drawing/2014/main" val="2214104196"/>
                    </a:ext>
                  </a:extLst>
                </a:gridCol>
                <a:gridCol w="811988">
                  <a:extLst>
                    <a:ext uri="{9D8B030D-6E8A-4147-A177-3AD203B41FA5}">
                      <a16:colId xmlns:a16="http://schemas.microsoft.com/office/drawing/2014/main" val="2244731216"/>
                    </a:ext>
                  </a:extLst>
                </a:gridCol>
              </a:tblGrid>
              <a:tr h="425470">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question</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response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number_answers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rtl="0" fontAlgn="t">
                        <a:spcBef>
                          <a:spcPts val="0"/>
                        </a:spcBef>
                        <a:spcAft>
                          <a:spcPts val="0"/>
                        </a:spcAft>
                      </a:pPr>
                      <a:r>
                        <a:rPr lang="sv-SE" sz="1050" b="1" i="0" u="none" strike="noStrike">
                          <a:solidFill>
                            <a:srgbClr val="292929"/>
                          </a:solidFill>
                          <a:effectLst/>
                          <a:latin typeface="Roboto" panose="020B0604020202020204" charset="0"/>
                        </a:rPr>
                        <a:t>Total_answers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extLst>
                  <a:ext uri="{0D108BD9-81ED-4DB2-BD59-A6C34878D82A}">
                    <a16:rowId xmlns:a16="http://schemas.microsoft.com/office/drawing/2014/main" val="927487852"/>
                  </a:ext>
                </a:extLst>
              </a:tr>
              <a:tr h="425470">
                <a:tc>
                  <a:txBody>
                    <a:bodyPr/>
                    <a:lstStyle/>
                    <a:p>
                      <a:pPr algn="ctr" rtl="0" fontAlgn="t">
                        <a:spcBef>
                          <a:spcPts val="0"/>
                        </a:spcBef>
                        <a:spcAft>
                          <a:spcPts val="0"/>
                        </a:spcAft>
                      </a:pPr>
                      <a:r>
                        <a:rPr lang="en-US" sz="1050" b="0" i="0" u="none" strike="noStrike">
                          <a:solidFill>
                            <a:srgbClr val="525252"/>
                          </a:solidFill>
                          <a:effectLst/>
                          <a:latin typeface="Roboto" panose="020B0604020202020204" charset="0"/>
                        </a:rPr>
                        <a:t>1. What are you looking for?</a:t>
                      </a:r>
                      <a:endParaRPr lang="en-US">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Men's Styles</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242</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500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108598045"/>
                  </a:ext>
                </a:extLst>
              </a:tr>
              <a:tr h="273171">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2. What's your fit?</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Narrow</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208</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475</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095013216"/>
                  </a:ext>
                </a:extLst>
              </a:tr>
              <a:tr h="425470">
                <a:tc>
                  <a:txBody>
                    <a:bodyPr/>
                    <a:lstStyle/>
                    <a:p>
                      <a:pPr algn="ctr" rtl="0" fontAlgn="t">
                        <a:spcBef>
                          <a:spcPts val="0"/>
                        </a:spcBef>
                        <a:spcAft>
                          <a:spcPts val="0"/>
                        </a:spcAft>
                      </a:pPr>
                      <a:r>
                        <a:rPr lang="en-US" sz="1050" b="0" i="0" u="none" strike="noStrike">
                          <a:solidFill>
                            <a:srgbClr val="525252"/>
                          </a:solidFill>
                          <a:effectLst/>
                          <a:latin typeface="Roboto" panose="020B0604020202020204" charset="0"/>
                        </a:rPr>
                        <a:t>3. Which shapes do you like?</a:t>
                      </a:r>
                      <a:endParaRPr lang="en-US">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Rectangular</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141</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380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879197085"/>
                  </a:ext>
                </a:extLst>
              </a:tr>
              <a:tr h="425470">
                <a:tc>
                  <a:txBody>
                    <a:bodyPr/>
                    <a:lstStyle/>
                    <a:p>
                      <a:pPr algn="ctr" rtl="0" fontAlgn="t">
                        <a:spcBef>
                          <a:spcPts val="0"/>
                        </a:spcBef>
                        <a:spcAft>
                          <a:spcPts val="0"/>
                        </a:spcAft>
                      </a:pPr>
                      <a:r>
                        <a:rPr lang="en-US" sz="1050" b="0" i="0" u="none" strike="noStrike">
                          <a:solidFill>
                            <a:srgbClr val="525252"/>
                          </a:solidFill>
                          <a:effectLst/>
                          <a:latin typeface="Roboto" panose="020B0604020202020204" charset="0"/>
                        </a:rPr>
                        <a:t>5. When was your last eye exam?</a:t>
                      </a:r>
                      <a:endParaRPr lang="en-US">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&lt;1 Year</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141</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270</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14712033"/>
                  </a:ext>
                </a:extLst>
              </a:tr>
              <a:tr h="425470">
                <a:tc>
                  <a:txBody>
                    <a:bodyPr/>
                    <a:lstStyle/>
                    <a:p>
                      <a:pPr algn="ctr" rtl="0" fontAlgn="t">
                        <a:spcBef>
                          <a:spcPts val="0"/>
                        </a:spcBef>
                        <a:spcAft>
                          <a:spcPts val="0"/>
                        </a:spcAft>
                      </a:pPr>
                      <a:r>
                        <a:rPr lang="en-US" sz="1050" b="0" i="0" u="none" strike="noStrike">
                          <a:solidFill>
                            <a:srgbClr val="525252"/>
                          </a:solidFill>
                          <a:effectLst/>
                          <a:latin typeface="Roboto" panose="020B0604020202020204" charset="0"/>
                        </a:rPr>
                        <a:t>4. Which colors do you like?</a:t>
                      </a:r>
                      <a:endParaRPr lang="en-US">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Tortoise</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a:solidFill>
                            <a:srgbClr val="525252"/>
                          </a:solidFill>
                          <a:effectLst/>
                          <a:latin typeface="Roboto" panose="020B0604020202020204" charset="0"/>
                        </a:rPr>
                        <a:t>117</a:t>
                      </a:r>
                      <a:endParaRPr lang="sv-SE">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rtl="0" fontAlgn="t">
                        <a:spcBef>
                          <a:spcPts val="0"/>
                        </a:spcBef>
                        <a:spcAft>
                          <a:spcPts val="0"/>
                        </a:spcAft>
                      </a:pPr>
                      <a:r>
                        <a:rPr lang="sv-SE" sz="1050" b="0" i="0" u="none" strike="noStrike" dirty="0">
                          <a:solidFill>
                            <a:srgbClr val="525252"/>
                          </a:solidFill>
                          <a:effectLst/>
                          <a:latin typeface="Roboto" panose="020B0604020202020204" charset="0"/>
                        </a:rPr>
                        <a:t>361</a:t>
                      </a:r>
                      <a:endParaRPr lang="sv-SE" dirty="0">
                        <a:effectLst/>
                      </a:endParaRPr>
                    </a:p>
                  </a:txBody>
                  <a:tcPr marL="63500" marR="63500" marT="63500" marB="63500">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679147229"/>
                  </a:ext>
                </a:extLst>
              </a:tr>
            </a:tbl>
          </a:graphicData>
        </a:graphic>
      </p:graphicFrame>
      <p:sp>
        <p:nvSpPr>
          <p:cNvPr id="9" name="Rectangle 1"/>
          <p:cNvSpPr>
            <a:spLocks noChangeArrowheads="1"/>
          </p:cNvSpPr>
          <p:nvPr/>
        </p:nvSpPr>
        <p:spPr bwMode="auto">
          <a:xfrm>
            <a:off x="882798" y="969184"/>
            <a:ext cx="8694113"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sv-SE" altLang="sv-SE" sz="1800" b="0" i="0" u="none" strike="noStrike" cap="none" normalizeH="0" baseline="0" smtClean="0">
                <a:ln>
                  <a:noFill/>
                </a:ln>
                <a:solidFill>
                  <a:schemeClr val="tx1"/>
                </a:solidFill>
                <a:effectLst/>
                <a:latin typeface="Arial" panose="020B0604020202020204" pitchFamily="34" charset="0"/>
              </a:rPr>
              <a:t/>
            </a:r>
            <a:br>
              <a:rPr kumimoji="0" lang="sv-SE" altLang="sv-SE" sz="1800" b="0" i="0" u="none" strike="noStrike" cap="none" normalizeH="0" baseline="0" smtClean="0">
                <a:ln>
                  <a:noFill/>
                </a:ln>
                <a:solidFill>
                  <a:schemeClr val="tx1"/>
                </a:solidFill>
                <a:effectLst/>
                <a:latin typeface="Arial" panose="020B0604020202020204" pitchFamily="34" charset="0"/>
              </a:rPr>
            </a:br>
            <a:endParaRPr kumimoji="0" lang="sv-SE" altLang="sv-SE"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sv-SE" altLang="sv-SE"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245090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000" dirty="0" smtClean="0">
                <a:solidFill>
                  <a:schemeClr val="lt1"/>
                </a:solidFill>
                <a:latin typeface="Roboto Black"/>
                <a:ea typeface="Roboto Black"/>
                <a:sym typeface="Roboto Black"/>
              </a:rPr>
              <a:t>Thank you</a:t>
            </a:r>
            <a:endParaRPr sz="4000" b="0" i="0" u="none" strike="noStrike" cap="none" dirty="0">
              <a:solidFill>
                <a:srgbClr val="000000"/>
              </a:solidFill>
              <a:sym typeface="Arial"/>
            </a:endParaRPr>
          </a:p>
        </p:txBody>
      </p:sp>
    </p:spTree>
    <p:extLst>
      <p:ext uri="{BB962C8B-B14F-4D97-AF65-F5344CB8AC3E}">
        <p14:creationId xmlns:p14="http://schemas.microsoft.com/office/powerpoint/2010/main" val="966770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Roboto"/>
              <a:buNone/>
            </a:pPr>
            <a:r>
              <a:rPr lang="en" sz="2800" b="1" i="0" u="none" strike="noStrike" cap="none" dirty="0" smtClean="0">
                <a:solidFill>
                  <a:srgbClr val="295269"/>
                </a:solidFill>
                <a:latin typeface="Roboto"/>
                <a:ea typeface="Roboto"/>
                <a:cs typeface="Roboto"/>
                <a:sym typeface="Roboto"/>
              </a:rPr>
              <a:t>Table </a:t>
            </a:r>
            <a:r>
              <a:rPr lang="en" sz="2800" b="1" i="0" u="none" strike="noStrike" cap="none" dirty="0">
                <a:solidFill>
                  <a:srgbClr val="295269"/>
                </a:solidFill>
                <a:latin typeface="Roboto"/>
                <a:ea typeface="Roboto"/>
                <a:cs typeface="Roboto"/>
                <a:sym typeface="Roboto"/>
              </a:rPr>
              <a:t>of Contents</a:t>
            </a:r>
            <a:endParaRPr sz="2800" b="1" i="0" u="none" strike="noStrike" cap="none"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0"/>
              </a:spcBef>
              <a:spcAft>
                <a:spcPts val="0"/>
              </a:spcAft>
              <a:buClr>
                <a:srgbClr val="222222"/>
              </a:buClr>
              <a:buSzPts val="2400"/>
              <a:buFont typeface="Roboto"/>
              <a:buAutoNum type="arabicPeriod"/>
            </a:pPr>
            <a:r>
              <a:rPr lang="en" sz="2400" b="0" i="0" u="none" strike="noStrike" cap="none" dirty="0" smtClean="0">
                <a:solidFill>
                  <a:srgbClr val="222222"/>
                </a:solidFill>
                <a:highlight>
                  <a:srgbClr val="FFFFFF"/>
                </a:highlight>
                <a:latin typeface="Roboto"/>
                <a:ea typeface="Roboto"/>
                <a:cs typeface="Roboto"/>
                <a:sym typeface="Roboto"/>
              </a:rPr>
              <a:t>The </a:t>
            </a:r>
            <a:r>
              <a:rPr lang="en" sz="2400" dirty="0">
                <a:solidFill>
                  <a:srgbClr val="222222"/>
                </a:solidFill>
                <a:highlight>
                  <a:srgbClr val="FFFFFF"/>
                </a:highlight>
                <a:latin typeface="Roboto"/>
                <a:ea typeface="Roboto"/>
                <a:cs typeface="Roboto"/>
                <a:sym typeface="Roboto"/>
              </a:rPr>
              <a:t>Quiz Funnel</a:t>
            </a:r>
            <a:endParaRPr sz="2400" b="0" i="0" u="none" strike="noStrike" cap="none" dirty="0">
              <a:solidFill>
                <a:srgbClr val="222222"/>
              </a:solidFill>
              <a:highlight>
                <a:srgbClr val="FFFFFF"/>
              </a:highlight>
              <a:latin typeface="Roboto"/>
              <a:ea typeface="Roboto"/>
              <a:cs typeface="Roboto"/>
              <a:sym typeface="Roboto"/>
            </a:endParaRPr>
          </a:p>
          <a:p>
            <a:pPr marL="457200" marR="0" lvl="0" indent="-381000" algn="l" rtl="0">
              <a:lnSpc>
                <a:spcPct val="115000"/>
              </a:lnSpc>
              <a:spcBef>
                <a:spcPts val="0"/>
              </a:spcBef>
              <a:spcAft>
                <a:spcPts val="0"/>
              </a:spcAft>
              <a:buClr>
                <a:srgbClr val="222222"/>
              </a:buClr>
              <a:buSzPts val="2400"/>
              <a:buFont typeface="Roboto"/>
              <a:buAutoNum type="arabicPeriod"/>
            </a:pPr>
            <a:r>
              <a:rPr lang="en" sz="2400" dirty="0">
                <a:solidFill>
                  <a:srgbClr val="222222"/>
                </a:solidFill>
                <a:highlight>
                  <a:srgbClr val="FFFFFF"/>
                </a:highlight>
                <a:latin typeface="Roboto"/>
                <a:ea typeface="Roboto"/>
                <a:cs typeface="Roboto"/>
                <a:sym typeface="Roboto"/>
              </a:rPr>
              <a:t>A/B Testing with Home Try-On Funnel</a:t>
            </a:r>
            <a:endParaRPr sz="2400" b="0" i="0" u="none" strike="noStrike" cap="none"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000" b="0" i="0" u="none" strike="noStrike" cap="none" dirty="0">
                <a:solidFill>
                  <a:schemeClr val="lt1"/>
                </a:solidFill>
                <a:latin typeface="Roboto Black"/>
                <a:ea typeface="Roboto Black"/>
                <a:cs typeface="Roboto Black"/>
                <a:sym typeface="Roboto Black"/>
              </a:rPr>
              <a:t>1. </a:t>
            </a:r>
            <a:r>
              <a:rPr lang="en" sz="4000" b="0" i="0" u="none" strike="noStrike" cap="none" dirty="0" smtClean="0">
                <a:solidFill>
                  <a:schemeClr val="lt1"/>
                </a:solidFill>
                <a:latin typeface="Roboto Black"/>
                <a:ea typeface="Roboto Black"/>
                <a:cs typeface="Roboto Black"/>
                <a:sym typeface="Roboto Black"/>
              </a:rPr>
              <a:t>The Quiz </a:t>
            </a:r>
            <a:r>
              <a:rPr lang="en" sz="4000" dirty="0">
                <a:solidFill>
                  <a:schemeClr val="lt1"/>
                </a:solidFill>
                <a:latin typeface="Roboto Black"/>
                <a:ea typeface="Roboto Black"/>
                <a:cs typeface="Roboto Black"/>
                <a:sym typeface="Roboto Black"/>
              </a:rPr>
              <a:t>F</a:t>
            </a:r>
            <a:r>
              <a:rPr lang="en" sz="4000" b="0" i="0" u="none" strike="noStrike" cap="none" dirty="0" smtClean="0">
                <a:solidFill>
                  <a:schemeClr val="lt1"/>
                </a:solidFill>
                <a:latin typeface="Roboto Black"/>
                <a:ea typeface="Roboto Black"/>
                <a:cs typeface="Roboto Black"/>
                <a:sym typeface="Roboto Black"/>
              </a:rPr>
              <a:t>unnel</a:t>
            </a:r>
            <a:endParaRPr sz="4000" b="0" i="0" u="none" strike="noStrike" cap="none" dirty="0">
              <a:solidFill>
                <a:srgbClr val="000000"/>
              </a:solidFil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a:solidFill>
                  <a:srgbClr val="295269"/>
                </a:solidFill>
                <a:latin typeface="Roboto"/>
                <a:ea typeface="Roboto"/>
                <a:cs typeface="Roboto"/>
                <a:sym typeface="Roboto"/>
              </a:rPr>
              <a:t>1.1 Example Slide, type 1</a:t>
            </a:r>
            <a:endParaRPr sz="2400" b="1" i="0" u="none" strike="noStrike" cap="none">
              <a:solidFill>
                <a:srgbClr val="295269"/>
              </a:solidFill>
              <a:latin typeface="Roboto"/>
              <a:ea typeface="Roboto"/>
              <a:cs typeface="Roboto"/>
              <a:sym typeface="Roboto"/>
            </a:endParaRPr>
          </a:p>
        </p:txBody>
      </p:sp>
      <p:sp>
        <p:nvSpPr>
          <p:cNvPr id="316" name="Shape 316"/>
          <p:cNvSpPr txBox="1"/>
          <p:nvPr/>
        </p:nvSpPr>
        <p:spPr>
          <a:xfrm>
            <a:off x="177975" y="1201325"/>
            <a:ext cx="852060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 sz="1200" b="0" i="0" u="none" strike="noStrike" cap="none">
                <a:solidFill>
                  <a:srgbClr val="000000"/>
                </a:solidFill>
                <a:latin typeface="Roboto"/>
                <a:ea typeface="Roboto"/>
                <a:cs typeface="Roboto"/>
                <a:sym typeface="Roboto"/>
              </a:rPr>
              <a:t>Lorem ipsum dolor sit amet, consectetur adipiscing elit, sed do eiusmod tempor incididunt ut labore et dolore magna aliqua. </a:t>
            </a:r>
            <a:endParaRPr sz="1200" b="0" i="0" u="none" strike="noStrike" cap="none">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 sz="1200" b="0" i="0" u="none" strike="noStrike" cap="none">
                <a:solidFill>
                  <a:srgbClr val="000000"/>
                </a:solidFill>
                <a:latin typeface="Roboto"/>
                <a:ea typeface="Roboto"/>
                <a:cs typeface="Roboto"/>
                <a:sym typeface="Roboto"/>
              </a:rPr>
              <a:t>Ut enim ad minim veniam, quis nostrud exercitation ullamco laboris nisi ut aliquip ex ea commodo consequat</a:t>
            </a:r>
            <a:endParaRPr sz="1200" b="0" i="0" u="none" strike="noStrike" cap="none">
              <a:solidFill>
                <a:srgbClr val="000000"/>
              </a:solidFill>
              <a:latin typeface="Roboto"/>
              <a:ea typeface="Roboto"/>
              <a:cs typeface="Roboto"/>
              <a:sym typeface="Roboto"/>
            </a:endParaRPr>
          </a:p>
          <a:p>
            <a:pPr marL="457200" marR="0" lvl="0" indent="-304800" algn="l" rtl="0">
              <a:lnSpc>
                <a:spcPct val="115000"/>
              </a:lnSpc>
              <a:spcBef>
                <a:spcPts val="0"/>
              </a:spcBef>
              <a:spcAft>
                <a:spcPts val="0"/>
              </a:spcAft>
              <a:buClr>
                <a:srgbClr val="000000"/>
              </a:buClr>
              <a:buSzPts val="1200"/>
              <a:buFont typeface="Roboto"/>
              <a:buChar char="●"/>
            </a:pPr>
            <a:r>
              <a:rPr lang="en" sz="1200" b="0" i="0" u="none" strike="noStrike" cap="none">
                <a:solidFill>
                  <a:srgbClr val="000000"/>
                </a:solidFill>
                <a:latin typeface="Roboto"/>
                <a:ea typeface="Roboto"/>
                <a:cs typeface="Roboto"/>
                <a:sym typeface="Roboto"/>
              </a:rPr>
              <a:t>Duis aute irure dolor in reprehenderit in voluptate velit esse cillum dolore eu fugiat nulla pariatur</a:t>
            </a:r>
            <a:endParaRPr sz="1200" b="0" i="0" u="none" strike="noStrike" cap="none">
              <a:solidFill>
                <a:srgbClr val="000000"/>
              </a:solidFill>
              <a:latin typeface="Roboto"/>
              <a:ea typeface="Roboto"/>
              <a:cs typeface="Roboto"/>
              <a:sym typeface="Roboto"/>
            </a:endParaRPr>
          </a:p>
          <a:p>
            <a:pPr marL="0" marR="0" lvl="0" indent="0" algn="l" rtl="0">
              <a:lnSpc>
                <a:spcPct val="115000"/>
              </a:lnSpc>
              <a:spcBef>
                <a:spcPts val="0"/>
              </a:spcBef>
              <a:spcAft>
                <a:spcPts val="0"/>
              </a:spcAft>
              <a:buClr>
                <a:schemeClr val="dk1"/>
              </a:buClr>
              <a:buSzPts val="1100"/>
              <a:buFont typeface="Arial"/>
              <a:buNone/>
            </a:pPr>
            <a:endParaRPr sz="1200" b="0" i="0" u="none" strike="noStrike" cap="none">
              <a:solidFill>
                <a:srgbClr val="000000"/>
              </a:solidFill>
              <a:latin typeface="Roboto"/>
              <a:ea typeface="Roboto"/>
              <a:cs typeface="Roboto"/>
              <a:sym typeface="Roboto"/>
            </a:endParaRPr>
          </a:p>
        </p:txBody>
      </p:sp>
      <p:graphicFrame>
        <p:nvGraphicFramePr>
          <p:cNvPr id="317" name="Shape 317"/>
          <p:cNvGraphicFramePr/>
          <p:nvPr/>
        </p:nvGraphicFramePr>
        <p:xfrm>
          <a:off x="177975" y="2993825"/>
          <a:ext cx="8520600" cy="1721450"/>
        </p:xfrm>
        <a:graphic>
          <a:graphicData uri="http://schemas.openxmlformats.org/drawingml/2006/table">
            <a:tbl>
              <a:tblPr>
                <a:noFill/>
                <a:tableStyleId>{41C52BF7-F10D-42DD-8479-FF2DDF1A0279}</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gridCol w="2345125">
                  <a:extLst>
                    <a:ext uri="{9D8B030D-6E8A-4147-A177-3AD203B41FA5}">
                      <a16:colId xmlns:a16="http://schemas.microsoft.com/office/drawing/2014/main" val="20002"/>
                    </a:ext>
                  </a:extLst>
                </a:gridCol>
                <a:gridCol w="1998950">
                  <a:extLst>
                    <a:ext uri="{9D8B030D-6E8A-4147-A177-3AD203B41FA5}">
                      <a16:colId xmlns:a16="http://schemas.microsoft.com/office/drawing/2014/main" val="20003"/>
                    </a:ext>
                  </a:extLst>
                </a:gridCol>
              </a:tblGrid>
              <a:tr h="407950">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a:solidFill>
                            <a:srgbClr val="FFFFFF"/>
                          </a:solidFill>
                        </a:rPr>
                        <a:t>column1</a:t>
                      </a:r>
                      <a:endParaRPr sz="1000" b="1" u="none" strike="noStrike" cap="none">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a:solidFill>
                            <a:srgbClr val="FFFFFF"/>
                          </a:solidFill>
                        </a:rPr>
                        <a:t>column2</a:t>
                      </a:r>
                      <a:endParaRPr sz="1000" b="1" u="none" strike="noStrike" cap="none">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a:solidFill>
                            <a:srgbClr val="FFFFFF"/>
                          </a:solidFill>
                        </a:rPr>
                        <a:t>column3</a:t>
                      </a:r>
                      <a:endParaRPr sz="1000" b="1" u="none" strike="noStrike" cap="none">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a:solidFill>
                            <a:srgbClr val="FFFFFF"/>
                          </a:solidFill>
                        </a:rPr>
                        <a:t>column4</a:t>
                      </a:r>
                      <a:endParaRPr sz="1000" b="1" u="none" strike="noStrike" cap="none">
                        <a:solidFill>
                          <a:srgbClr val="FFFFFF"/>
                        </a:solidFill>
                      </a:endParaRPr>
                    </a:p>
                  </a:txBody>
                  <a:tcPr marL="91425" marR="91425" marT="91425" marB="91425">
                    <a:solidFill>
                      <a:srgbClr val="204056">
                        <a:alpha val="82352"/>
                      </a:srgbClr>
                    </a:solidFill>
                  </a:tcPr>
                </a:tc>
                <a:extLst>
                  <a:ext uri="{0D108BD9-81ED-4DB2-BD59-A6C34878D82A}">
                    <a16:rowId xmlns:a16="http://schemas.microsoft.com/office/drawing/2014/main" val="10000"/>
                  </a:ext>
                </a:extLst>
              </a:tr>
              <a:tr h="328375">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extLst>
                  <a:ext uri="{0D108BD9-81ED-4DB2-BD59-A6C34878D82A}">
                    <a16:rowId xmlns:a16="http://schemas.microsoft.com/office/drawing/2014/main" val="10001"/>
                  </a:ext>
                </a:extLst>
              </a:tr>
              <a:tr h="328375">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extLst>
                  <a:ext uri="{0D108BD9-81ED-4DB2-BD59-A6C34878D82A}">
                    <a16:rowId xmlns:a16="http://schemas.microsoft.com/office/drawing/2014/main" val="10002"/>
                  </a:ext>
                </a:extLst>
              </a:tr>
              <a:tr h="328375">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extLst>
                  <a:ext uri="{0D108BD9-81ED-4DB2-BD59-A6C34878D82A}">
                    <a16:rowId xmlns:a16="http://schemas.microsoft.com/office/drawing/2014/main" val="10003"/>
                  </a:ext>
                </a:extLst>
              </a:tr>
              <a:tr h="328375">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90944"/>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1</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 You can put your query here</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SELECT *</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FROM </a:t>
            </a:r>
            <a:r>
              <a:rPr lang="en" sz="900" dirty="0">
                <a:latin typeface="Courier New"/>
                <a:ea typeface="Courier New"/>
                <a:cs typeface="Courier New"/>
                <a:sym typeface="Courier New"/>
              </a:rPr>
              <a:t>quiz</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LIMIT 10;</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974178"/>
            <a:ext cx="4920900" cy="454293"/>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dirty="0" smtClean="0">
                <a:latin typeface="Roboto"/>
                <a:ea typeface="Roboto"/>
                <a:cs typeface="Roboto"/>
                <a:sym typeface="Roboto"/>
              </a:rPr>
              <a:t>The table survey has the following columns</a:t>
            </a:r>
            <a:endParaRPr sz="1200" b="0" i="0" u="none" strike="noStrike" cap="none" dirty="0">
              <a:solidFill>
                <a:srgbClr val="000000"/>
              </a:solidFill>
              <a:latin typeface="Roboto"/>
              <a:ea typeface="Roboto"/>
              <a:cs typeface="Roboto"/>
              <a:sym typeface="Roboto"/>
            </a:endParaRPr>
          </a:p>
        </p:txBody>
      </p:sp>
      <p:graphicFrame>
        <p:nvGraphicFramePr>
          <p:cNvPr id="2" name="Table 1"/>
          <p:cNvGraphicFramePr>
            <a:graphicFrameLocks noGrp="1"/>
          </p:cNvGraphicFramePr>
          <p:nvPr>
            <p:extLst>
              <p:ext uri="{D42A27DB-BD31-4B8C-83A1-F6EECF244321}">
                <p14:modId xmlns:p14="http://schemas.microsoft.com/office/powerpoint/2010/main" val="3396031225"/>
              </p:ext>
            </p:extLst>
          </p:nvPr>
        </p:nvGraphicFramePr>
        <p:xfrm>
          <a:off x="115630" y="1530928"/>
          <a:ext cx="4396310" cy="3506678"/>
        </p:xfrm>
        <a:graphic>
          <a:graphicData uri="http://schemas.openxmlformats.org/drawingml/2006/table">
            <a:tbl>
              <a:tblPr/>
              <a:tblGrid>
                <a:gridCol w="1423375">
                  <a:extLst>
                    <a:ext uri="{9D8B030D-6E8A-4147-A177-3AD203B41FA5}">
                      <a16:colId xmlns:a16="http://schemas.microsoft.com/office/drawing/2014/main" val="3039678963"/>
                    </a:ext>
                  </a:extLst>
                </a:gridCol>
                <a:gridCol w="1897833">
                  <a:extLst>
                    <a:ext uri="{9D8B030D-6E8A-4147-A177-3AD203B41FA5}">
                      <a16:colId xmlns:a16="http://schemas.microsoft.com/office/drawing/2014/main" val="3129380709"/>
                    </a:ext>
                  </a:extLst>
                </a:gridCol>
                <a:gridCol w="1075102">
                  <a:extLst>
                    <a:ext uri="{9D8B030D-6E8A-4147-A177-3AD203B41FA5}">
                      <a16:colId xmlns:a16="http://schemas.microsoft.com/office/drawing/2014/main" val="2643063043"/>
                    </a:ext>
                  </a:extLst>
                </a:gridCol>
              </a:tblGrid>
              <a:tr h="169093">
                <a:tc>
                  <a:txBody>
                    <a:bodyPr/>
                    <a:lstStyle/>
                    <a:p>
                      <a:pPr algn="ctr"/>
                      <a:r>
                        <a:rPr lang="sv-SE" sz="900">
                          <a:solidFill>
                            <a:srgbClr val="292929"/>
                          </a:solidFill>
                          <a:effectLst/>
                        </a:rPr>
                        <a:t>question</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0E0E0"/>
                    </a:solidFill>
                  </a:tcPr>
                </a:tc>
                <a:tc>
                  <a:txBody>
                    <a:bodyPr/>
                    <a:lstStyle/>
                    <a:p>
                      <a:pPr algn="ctr"/>
                      <a:r>
                        <a:rPr lang="sv-SE" sz="900" dirty="0">
                          <a:solidFill>
                            <a:srgbClr val="292929"/>
                          </a:solidFill>
                          <a:effectLst/>
                        </a:rPr>
                        <a:t>user_id</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0E0E0"/>
                    </a:solidFill>
                  </a:tcPr>
                </a:tc>
                <a:tc>
                  <a:txBody>
                    <a:bodyPr/>
                    <a:lstStyle/>
                    <a:p>
                      <a:pPr algn="ctr"/>
                      <a:r>
                        <a:rPr lang="sv-SE" sz="900">
                          <a:solidFill>
                            <a:srgbClr val="292929"/>
                          </a:solidFill>
                          <a:effectLst/>
                        </a:rPr>
                        <a:t>response</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0E0E0"/>
                    </a:solidFill>
                  </a:tcPr>
                </a:tc>
                <a:extLst>
                  <a:ext uri="{0D108BD9-81ED-4DB2-BD59-A6C34878D82A}">
                    <a16:rowId xmlns:a16="http://schemas.microsoft.com/office/drawing/2014/main" val="2694461159"/>
                  </a:ext>
                </a:extLst>
              </a:tr>
              <a:tr h="288583">
                <a:tc>
                  <a:txBody>
                    <a:bodyPr/>
                    <a:lstStyle/>
                    <a:p>
                      <a:pPr algn="ctr"/>
                      <a:r>
                        <a:rPr lang="en-US" sz="900">
                          <a:solidFill>
                            <a:srgbClr val="525252"/>
                          </a:solidFill>
                          <a:effectLst/>
                        </a:rPr>
                        <a:t>1. What are you looking for?</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a:solidFill>
                            <a:srgbClr val="525252"/>
                          </a:solidFill>
                          <a:effectLst/>
                        </a:rPr>
                        <a:t>005e7f99-d48c-4fce-b605-10506c85aaf7</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a:solidFill>
                            <a:srgbClr val="525252"/>
                          </a:solidFill>
                          <a:effectLst/>
                        </a:rPr>
                        <a:t>Women's Styles</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034228986"/>
                  </a:ext>
                </a:extLst>
              </a:tr>
              <a:tr h="288583">
                <a:tc>
                  <a:txBody>
                    <a:bodyPr/>
                    <a:lstStyle/>
                    <a:p>
                      <a:pPr algn="ctr"/>
                      <a:r>
                        <a:rPr lang="sv-SE" sz="900" dirty="0">
                          <a:solidFill>
                            <a:srgbClr val="525252"/>
                          </a:solidFill>
                          <a:effectLst/>
                        </a:rPr>
                        <a:t>2. What's your fit?</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005e7f99-d48c-4fce-b605-10506c85aaf7</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Medium</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532768044"/>
                  </a:ext>
                </a:extLst>
              </a:tr>
              <a:tr h="288583">
                <a:tc>
                  <a:txBody>
                    <a:bodyPr/>
                    <a:lstStyle/>
                    <a:p>
                      <a:pPr algn="ctr"/>
                      <a:r>
                        <a:rPr lang="en-US" sz="900">
                          <a:solidFill>
                            <a:srgbClr val="525252"/>
                          </a:solidFill>
                          <a:effectLst/>
                        </a:rPr>
                        <a:t>3. Which shapes do you like?</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00a556ed-f13e-4c67-8704-27e3573684cd</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a:solidFill>
                            <a:srgbClr val="525252"/>
                          </a:solidFill>
                          <a:effectLst/>
                        </a:rPr>
                        <a:t>Round</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063293401"/>
                  </a:ext>
                </a:extLst>
              </a:tr>
              <a:tr h="288583">
                <a:tc>
                  <a:txBody>
                    <a:bodyPr/>
                    <a:lstStyle/>
                    <a:p>
                      <a:pPr algn="ctr"/>
                      <a:r>
                        <a:rPr lang="en-US" sz="900">
                          <a:solidFill>
                            <a:srgbClr val="525252"/>
                          </a:solidFill>
                          <a:effectLst/>
                        </a:rPr>
                        <a:t>4. Which colors do you like?</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00a556ed-f13e-4c67-8704-27e3573684cd</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a:solidFill>
                            <a:srgbClr val="525252"/>
                          </a:solidFill>
                          <a:effectLst/>
                        </a:rPr>
                        <a:t>Two-Tone</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507787000"/>
                  </a:ext>
                </a:extLst>
              </a:tr>
              <a:tr h="288583">
                <a:tc>
                  <a:txBody>
                    <a:bodyPr/>
                    <a:lstStyle/>
                    <a:p>
                      <a:pPr algn="ctr"/>
                      <a:r>
                        <a:rPr lang="en-US" sz="900">
                          <a:solidFill>
                            <a:srgbClr val="525252"/>
                          </a:solidFill>
                          <a:effectLst/>
                        </a:rPr>
                        <a:t>1. What are you looking for?</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00a556ed-f13e-4c67-8704-27e3573684cd</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en-US" sz="900">
                          <a:solidFill>
                            <a:srgbClr val="525252"/>
                          </a:solidFill>
                          <a:effectLst/>
                        </a:rPr>
                        <a:t>I'm not sure. Let's skip it.</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04036477"/>
                  </a:ext>
                </a:extLst>
              </a:tr>
              <a:tr h="288583">
                <a:tc>
                  <a:txBody>
                    <a:bodyPr/>
                    <a:lstStyle/>
                    <a:p>
                      <a:pPr algn="ctr"/>
                      <a:r>
                        <a:rPr lang="sv-SE" sz="900">
                          <a:solidFill>
                            <a:srgbClr val="525252"/>
                          </a:solidFill>
                          <a:effectLst/>
                        </a:rPr>
                        <a:t>2. What's your fit?</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a:solidFill>
                            <a:srgbClr val="525252"/>
                          </a:solidFill>
                          <a:effectLst/>
                        </a:rPr>
                        <a:t>00a556ed-f13e-4c67-8704-27e3573684cd</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a:solidFill>
                            <a:srgbClr val="525252"/>
                          </a:solidFill>
                          <a:effectLst/>
                        </a:rPr>
                        <a:t>Narrow</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1862148531"/>
                  </a:ext>
                </a:extLst>
              </a:tr>
              <a:tr h="288583">
                <a:tc>
                  <a:txBody>
                    <a:bodyPr/>
                    <a:lstStyle/>
                    <a:p>
                      <a:pPr algn="ctr"/>
                      <a:r>
                        <a:rPr lang="en-US" sz="900">
                          <a:solidFill>
                            <a:srgbClr val="525252"/>
                          </a:solidFill>
                          <a:effectLst/>
                        </a:rPr>
                        <a:t>5. When was your last eye exam?</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00a556ed-f13e-4c67-8704-27e3573684cd</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a:solidFill>
                            <a:srgbClr val="525252"/>
                          </a:solidFill>
                          <a:effectLst/>
                        </a:rPr>
                        <a:t>&lt;1 Year</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819115297"/>
                  </a:ext>
                </a:extLst>
              </a:tr>
              <a:tr h="288583">
                <a:tc>
                  <a:txBody>
                    <a:bodyPr/>
                    <a:lstStyle/>
                    <a:p>
                      <a:pPr algn="ctr"/>
                      <a:r>
                        <a:rPr lang="en-US" sz="900">
                          <a:solidFill>
                            <a:srgbClr val="525252"/>
                          </a:solidFill>
                          <a:effectLst/>
                        </a:rPr>
                        <a:t>3. Which shapes do you like?</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00bf9d63-0999-43a3-9e5b-9c372e6890d2</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a:solidFill>
                            <a:srgbClr val="525252"/>
                          </a:solidFill>
                          <a:effectLst/>
                        </a:rPr>
                        <a:t>Square</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840031904"/>
                  </a:ext>
                </a:extLst>
              </a:tr>
              <a:tr h="288583">
                <a:tc>
                  <a:txBody>
                    <a:bodyPr/>
                    <a:lstStyle/>
                    <a:p>
                      <a:pPr algn="ctr"/>
                      <a:r>
                        <a:rPr lang="en-US" sz="900">
                          <a:solidFill>
                            <a:srgbClr val="525252"/>
                          </a:solidFill>
                          <a:effectLst/>
                        </a:rPr>
                        <a:t>5. When was your last eye exam?</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00bf9d63-0999-43a3-9e5b-9c372e6890d2</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a:solidFill>
                            <a:srgbClr val="525252"/>
                          </a:solidFill>
                          <a:effectLst/>
                        </a:rPr>
                        <a:t>&lt;1 Year</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3764529209"/>
                  </a:ext>
                </a:extLst>
              </a:tr>
              <a:tr h="288583">
                <a:tc>
                  <a:txBody>
                    <a:bodyPr/>
                    <a:lstStyle/>
                    <a:p>
                      <a:pPr algn="ctr"/>
                      <a:r>
                        <a:rPr lang="sv-SE" sz="900">
                          <a:solidFill>
                            <a:srgbClr val="525252"/>
                          </a:solidFill>
                          <a:effectLst/>
                        </a:rPr>
                        <a:t>2. What's your fit?</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00bf9d63-0999-43a3-9e5b-9c372e6890d2</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tc>
                  <a:txBody>
                    <a:bodyPr/>
                    <a:lstStyle/>
                    <a:p>
                      <a:pPr algn="ctr"/>
                      <a:r>
                        <a:rPr lang="sv-SE" sz="900" dirty="0">
                          <a:solidFill>
                            <a:srgbClr val="525252"/>
                          </a:solidFill>
                          <a:effectLst/>
                        </a:rPr>
                        <a:t>Medium</a:t>
                      </a:r>
                    </a:p>
                  </a:txBody>
                  <a:tcPr marL="56938" marR="56938" marT="28469" marB="28469" anchor="ctr">
                    <a:lnL w="7620" cap="flat" cmpd="sng" algn="ctr">
                      <a:solidFill>
                        <a:srgbClr val="FFFFFF"/>
                      </a:solidFill>
                      <a:prstDash val="solid"/>
                      <a:round/>
                      <a:headEnd type="none" w="med" len="med"/>
                      <a:tailEnd type="none" w="med" len="med"/>
                    </a:lnL>
                    <a:lnR w="7620" cap="flat" cmpd="sng" algn="ctr">
                      <a:solidFill>
                        <a:srgbClr val="FFFFFF"/>
                      </a:solidFill>
                      <a:prstDash val="solid"/>
                      <a:round/>
                      <a:headEnd type="none" w="med" len="med"/>
                      <a:tailEnd type="none" w="med" len="med"/>
                    </a:lnR>
                    <a:lnT w="7620" cap="flat" cmpd="sng" algn="ctr">
                      <a:solidFill>
                        <a:srgbClr val="FFFFFF"/>
                      </a:solidFill>
                      <a:prstDash val="solid"/>
                      <a:round/>
                      <a:headEnd type="none" w="med" len="med"/>
                      <a:tailEnd type="none" w="med" len="med"/>
                    </a:lnT>
                    <a:lnB w="7620" cap="flat" cmpd="sng" algn="ctr">
                      <a:solidFill>
                        <a:srgbClr val="FFFFFF"/>
                      </a:solidFill>
                      <a:prstDash val="solid"/>
                      <a:round/>
                      <a:headEnd type="none" w="med" len="med"/>
                      <a:tailEnd type="none" w="med" len="med"/>
                    </a:lnB>
                    <a:solidFill>
                      <a:srgbClr val="EBEBEB"/>
                    </a:solidFill>
                  </a:tcPr>
                </a:tc>
                <a:extLst>
                  <a:ext uri="{0D108BD9-81ED-4DB2-BD59-A6C34878D82A}">
                    <a16:rowId xmlns:a16="http://schemas.microsoft.com/office/drawing/2014/main" val="214737087"/>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90944"/>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2</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900" b="0" i="0" u="none" strike="noStrike" cap="none" dirty="0">
                <a:solidFill>
                  <a:srgbClr val="000000"/>
                </a:solidFill>
                <a:latin typeface="Courier New"/>
                <a:ea typeface="Courier New"/>
                <a:cs typeface="Courier New"/>
                <a:sym typeface="Courier New"/>
              </a:rPr>
              <a:t>-- You can put your query here</a:t>
            </a:r>
            <a:endParaRPr sz="900" b="0" i="0" u="none" strike="noStrike" cap="none" dirty="0">
              <a:solidFill>
                <a:srgbClr val="000000"/>
              </a:solidFill>
              <a:latin typeface="Courier New"/>
              <a:ea typeface="Courier New"/>
              <a:cs typeface="Courier New"/>
              <a:sym typeface="Courier New"/>
            </a:endParaRPr>
          </a:p>
          <a:p>
            <a:pPr marL="0" marR="0" lvl="0" indent="0" algn="l" rtl="0">
              <a:lnSpc>
                <a:spcPct val="100000"/>
              </a:lnSpc>
              <a:spcBef>
                <a:spcPts val="0"/>
              </a:spcBef>
              <a:spcAft>
                <a:spcPts val="0"/>
              </a:spcAft>
              <a:buClr>
                <a:schemeClr val="dk1"/>
              </a:buClr>
              <a:buSzPts val="1100"/>
              <a:buFont typeface="Arial"/>
              <a:buNone/>
            </a:pPr>
            <a:endParaRPr sz="900" dirty="0">
              <a:latin typeface="+mj-lt"/>
              <a:ea typeface="Courier New"/>
              <a:cs typeface="Courier New"/>
              <a:sym typeface="Courier New"/>
            </a:endParaRPr>
          </a:p>
          <a:p>
            <a:r>
              <a:rPr lang="en-US" sz="900" dirty="0">
                <a:latin typeface="+mj-lt"/>
              </a:rPr>
              <a:t>SELECT question, COUNT(</a:t>
            </a:r>
            <a:r>
              <a:rPr lang="en-US" sz="900" dirty="0" err="1">
                <a:latin typeface="+mj-lt"/>
              </a:rPr>
              <a:t>user_id</a:t>
            </a:r>
            <a:r>
              <a:rPr lang="en-US" sz="900" dirty="0">
                <a:latin typeface="+mj-lt"/>
              </a:rPr>
              <a:t>)</a:t>
            </a:r>
            <a:endParaRPr lang="en-US" sz="900" dirty="0">
              <a:latin typeface="+mj-lt"/>
            </a:endParaRPr>
          </a:p>
          <a:p>
            <a:r>
              <a:rPr lang="en-US" sz="900" dirty="0">
                <a:latin typeface="+mj-lt"/>
              </a:rPr>
              <a:t>FROM survey</a:t>
            </a:r>
            <a:endParaRPr lang="en-US" sz="900" dirty="0">
              <a:latin typeface="+mj-lt"/>
            </a:endParaRPr>
          </a:p>
          <a:p>
            <a:r>
              <a:rPr lang="en-US" sz="900" dirty="0">
                <a:latin typeface="+mj-lt"/>
              </a:rPr>
              <a:t>GROUP BY question;</a:t>
            </a:r>
            <a:endParaRPr lang="en-US" sz="900" dirty="0">
              <a:latin typeface="+mj-lt"/>
            </a:endParaRPr>
          </a:p>
          <a:p>
            <a:r>
              <a:rPr lang="en-US" sz="900" dirty="0"/>
              <a:t/>
            </a:r>
            <a:br>
              <a:rPr lang="en-US" sz="900" dirty="0"/>
            </a:b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974178"/>
            <a:ext cx="4920900" cy="454293"/>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dirty="0" smtClean="0">
                <a:latin typeface="Roboto"/>
                <a:ea typeface="Roboto"/>
                <a:cs typeface="Roboto"/>
                <a:sym typeface="Roboto"/>
              </a:rPr>
              <a:t>Number of responses for each survey question</a:t>
            </a:r>
            <a:endParaRPr sz="1200" b="0" i="0" u="none" strike="noStrike" cap="none" dirty="0">
              <a:solidFill>
                <a:srgbClr val="000000"/>
              </a:solidFill>
              <a:latin typeface="Roboto"/>
              <a:ea typeface="Roboto"/>
              <a:cs typeface="Roboto"/>
              <a:sym typeface="Roboto"/>
            </a:endParaRPr>
          </a:p>
        </p:txBody>
      </p:sp>
      <p:pic>
        <p:nvPicPr>
          <p:cNvPr id="2050" name="Picture 2" descr="https://lh3.googleusercontent.com/3fpi7JgocD88Q36clZYirB8YwUGUNUDgJP6Krij9gcRbNuoXXJGOIu4bC1HfQe_crT-rjtx11dN1e-aMPW6Brama0Qk7KYxebmgHErt7VOLBizWQSDPgVMJ5n_Yjb4LbD2Tj3U3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975" y="2112817"/>
            <a:ext cx="4787285" cy="1799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76340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dirty="0" smtClean="0">
                <a:solidFill>
                  <a:srgbClr val="295269"/>
                </a:solidFill>
                <a:latin typeface="Roboto"/>
                <a:ea typeface="Roboto"/>
                <a:cs typeface="Roboto"/>
                <a:sym typeface="Roboto"/>
              </a:rPr>
              <a:t>Question 3</a:t>
            </a:r>
            <a:endParaRPr sz="2400" b="1" i="0" u="none" strike="noStrike" cap="none" dirty="0">
              <a:solidFill>
                <a:srgbClr val="295269"/>
              </a:solidFill>
              <a:latin typeface="Roboto"/>
              <a:ea typeface="Roboto"/>
              <a:cs typeface="Roboto"/>
              <a:sym typeface="Roboto"/>
            </a:endParaRPr>
          </a:p>
        </p:txBody>
      </p:sp>
      <p:sp>
        <p:nvSpPr>
          <p:cNvPr id="331" name="Shape 331"/>
          <p:cNvSpPr txBox="1"/>
          <p:nvPr/>
        </p:nvSpPr>
        <p:spPr>
          <a:xfrm>
            <a:off x="177975" y="1201325"/>
            <a:ext cx="4920900" cy="38478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342900" indent="-342900" fontAlgn="base">
              <a:buFont typeface="+mj-lt"/>
              <a:buAutoNum type="arabicPeriod"/>
            </a:pPr>
            <a:r>
              <a:rPr lang="en-US" dirty="0" smtClean="0"/>
              <a:t>Answers </a:t>
            </a:r>
            <a:r>
              <a:rPr lang="en-US" dirty="0"/>
              <a:t>3 and 5 have the lowest completion </a:t>
            </a:r>
            <a:r>
              <a:rPr lang="en-US" dirty="0" smtClean="0"/>
              <a:t>rates</a:t>
            </a:r>
          </a:p>
          <a:p>
            <a:pPr marL="342900" indent="-342900" fontAlgn="base">
              <a:buFont typeface="+mj-lt"/>
              <a:buAutoNum type="arabicPeriod"/>
            </a:pPr>
            <a:endParaRPr lang="en-US" dirty="0" smtClean="0"/>
          </a:p>
          <a:p>
            <a:pPr marL="342900" indent="-342900" fontAlgn="base">
              <a:buFont typeface="+mj-lt"/>
              <a:buAutoNum type="arabicPeriod"/>
            </a:pPr>
            <a:r>
              <a:rPr lang="en-US" dirty="0"/>
              <a:t>Question 3 is very vague and some people might be unsure of what glass types/shapes will suit them best. This might lead some users to give up as they might have been hoping for recommendations instead. Regarding question 5, many people might not remember when their last eye test was and hence feel hesitant to answer.</a:t>
            </a:r>
            <a:endParaRPr lang="en-US" sz="1200" dirty="0"/>
          </a:p>
          <a:p>
            <a:pPr marL="342900" indent="-342900" fontAlgn="base">
              <a:buFont typeface="+mj-lt"/>
              <a:buAutoNum type="arabicPeriod"/>
            </a:pPr>
            <a:endParaRPr lang="en-US" dirty="0" smtClean="0"/>
          </a:p>
          <a:p>
            <a:r>
              <a:rPr lang="en-US" sz="1200" dirty="0"/>
              <a:t/>
            </a:r>
            <a:br>
              <a:rPr lang="en-US" sz="1200" dirty="0"/>
            </a:br>
            <a:endParaRPr sz="1200" b="0" i="0" u="none" strike="noStrike" cap="none" dirty="0">
              <a:solidFill>
                <a:srgbClr val="000000"/>
              </a:solidFill>
              <a:latin typeface="Roboto"/>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1692718153"/>
              </p:ext>
            </p:extLst>
          </p:nvPr>
        </p:nvGraphicFramePr>
        <p:xfrm>
          <a:off x="5275700" y="1201263"/>
          <a:ext cx="3492225" cy="3847850"/>
        </p:xfrm>
        <a:graphic>
          <a:graphicData uri="http://schemas.openxmlformats.org/drawingml/2006/table">
            <a:tbl>
              <a:tblPr>
                <a:noFill/>
                <a:tableStyleId>{41C52BF7-F10D-42DD-8479-FF2DDF1A0279}</a:tableStyleId>
              </a:tblPr>
              <a:tblGrid>
                <a:gridCol w="2127600">
                  <a:extLst>
                    <a:ext uri="{9D8B030D-6E8A-4147-A177-3AD203B41FA5}">
                      <a16:colId xmlns:a16="http://schemas.microsoft.com/office/drawing/2014/main" val="20000"/>
                    </a:ext>
                  </a:extLst>
                </a:gridCol>
                <a:gridCol w="1364625">
                  <a:extLst>
                    <a:ext uri="{9D8B030D-6E8A-4147-A177-3AD203B41FA5}">
                      <a16:colId xmlns:a16="http://schemas.microsoft.com/office/drawing/2014/main" val="20001"/>
                    </a:ext>
                  </a:extLst>
                </a:gridCol>
              </a:tblGrid>
              <a:tr h="331050">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Answers</a:t>
                      </a:r>
                      <a:endParaRPr sz="1000" b="1" u="none" strike="noStrike" cap="none"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Rate</a:t>
                      </a:r>
                      <a:endParaRPr sz="1000" b="1" u="none" strike="noStrike" cap="none"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352"/>
                      </a:srgbClr>
                    </a:solidFill>
                  </a:tcPr>
                </a:tc>
                <a:extLst>
                  <a:ext uri="{0D108BD9-81ED-4DB2-BD59-A6C34878D82A}">
                    <a16:rowId xmlns:a16="http://schemas.microsoft.com/office/drawing/2014/main" val="10000"/>
                  </a:ext>
                </a:extLst>
              </a:tr>
              <a:tr h="439075">
                <a:tc>
                  <a:txBody>
                    <a:bodyPr/>
                    <a:lstStyle/>
                    <a:p>
                      <a:pPr algn="ctr" rtl="0" fontAlgn="b"/>
                      <a:r>
                        <a:rPr lang="sv-SE" sz="1100" b="0" dirty="0">
                          <a:solidFill>
                            <a:srgbClr val="525252"/>
                          </a:solidFill>
                          <a:effectLst/>
                          <a:latin typeface="+mj-lt"/>
                        </a:rPr>
                        <a:t>500</a:t>
                      </a:r>
                    </a:p>
                  </a:txBody>
                  <a:tcPr marL="22860" marR="22860" marT="15240" marB="15240" anchor="b">
                    <a:lnT w="9525" cap="flat" cmpd="sng">
                      <a:solidFill>
                        <a:srgbClr val="9E9E9E"/>
                      </a:solidFill>
                      <a:prstDash val="solid"/>
                      <a:round/>
                      <a:headEnd type="none" w="sm" len="sm"/>
                      <a:tailEnd type="none" w="sm" len="sm"/>
                    </a:lnT>
                  </a:tcPr>
                </a:tc>
                <a:tc>
                  <a:txBody>
                    <a:bodyPr/>
                    <a:lstStyle/>
                    <a:p>
                      <a:pPr marL="0" marR="0" indent="0" algn="l" defTabSz="914400" rtl="0" eaLnBrk="1" fontAlgn="b" latinLnBrk="0" hangingPunct="1">
                        <a:lnSpc>
                          <a:spcPct val="100000"/>
                        </a:lnSpc>
                        <a:spcBef>
                          <a:spcPts val="0"/>
                        </a:spcBef>
                        <a:spcAft>
                          <a:spcPts val="0"/>
                        </a:spcAft>
                        <a:buClr>
                          <a:srgbClr val="000000"/>
                        </a:buClr>
                        <a:buSzTx/>
                        <a:buFont typeface="Arial"/>
                        <a:buNone/>
                        <a:tabLst/>
                        <a:defRPr/>
                      </a:pPr>
                      <a:endParaRPr lang="sv-SE" dirty="0" smtClean="0">
                        <a:effectLst/>
                        <a:latin typeface="+mj-lt"/>
                      </a:endParaRPr>
                    </a:p>
                  </a:txBody>
                  <a:tcPr marL="22860" marR="22860" marT="15240" marB="15240" anchor="b">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439075">
                <a:tc>
                  <a:txBody>
                    <a:bodyPr/>
                    <a:lstStyle/>
                    <a:p>
                      <a:pPr algn="ctr" rtl="0" fontAlgn="b"/>
                      <a:r>
                        <a:rPr lang="sv-SE" sz="1100" b="0" dirty="0">
                          <a:solidFill>
                            <a:srgbClr val="525252"/>
                          </a:solidFill>
                          <a:effectLst/>
                          <a:latin typeface="+mj-lt"/>
                        </a:rPr>
                        <a:t>475</a:t>
                      </a:r>
                    </a:p>
                  </a:txBody>
                  <a:tcPr marL="22860" marR="22860" marT="15240" marB="15240" anchor="b"/>
                </a:tc>
                <a:tc>
                  <a:txBody>
                    <a:bodyPr/>
                    <a:lstStyle/>
                    <a:p>
                      <a:pPr algn="r" rtl="0" fontAlgn="b"/>
                      <a:r>
                        <a:rPr lang="sv-SE" dirty="0">
                          <a:effectLst/>
                          <a:latin typeface="+mj-lt"/>
                        </a:rPr>
                        <a:t>95%</a:t>
                      </a:r>
                    </a:p>
                  </a:txBody>
                  <a:tcPr marL="22860" marR="22860" marT="15240" marB="15240" anchor="b"/>
                </a:tc>
                <a:extLst>
                  <a:ext uri="{0D108BD9-81ED-4DB2-BD59-A6C34878D82A}">
                    <a16:rowId xmlns:a16="http://schemas.microsoft.com/office/drawing/2014/main" val="10002"/>
                  </a:ext>
                </a:extLst>
              </a:tr>
              <a:tr h="439075">
                <a:tc>
                  <a:txBody>
                    <a:bodyPr/>
                    <a:lstStyle/>
                    <a:p>
                      <a:pPr algn="ctr" rtl="0" fontAlgn="b"/>
                      <a:r>
                        <a:rPr lang="sv-SE" sz="1100" b="0" dirty="0">
                          <a:solidFill>
                            <a:srgbClr val="525252"/>
                          </a:solidFill>
                          <a:effectLst/>
                          <a:latin typeface="+mj-lt"/>
                        </a:rPr>
                        <a:t>380</a:t>
                      </a:r>
                    </a:p>
                  </a:txBody>
                  <a:tcPr marL="22860" marR="22860" marT="15240" marB="15240" anchor="b"/>
                </a:tc>
                <a:tc>
                  <a:txBody>
                    <a:bodyPr/>
                    <a:lstStyle/>
                    <a:p>
                      <a:pPr algn="r" rtl="0" fontAlgn="b"/>
                      <a:r>
                        <a:rPr lang="sv-SE">
                          <a:effectLst/>
                          <a:latin typeface="+mj-lt"/>
                        </a:rPr>
                        <a:t>80%</a:t>
                      </a:r>
                    </a:p>
                  </a:txBody>
                  <a:tcPr marL="22860" marR="22860" marT="15240" marB="15240" anchor="b"/>
                </a:tc>
                <a:extLst>
                  <a:ext uri="{0D108BD9-81ED-4DB2-BD59-A6C34878D82A}">
                    <a16:rowId xmlns:a16="http://schemas.microsoft.com/office/drawing/2014/main" val="10003"/>
                  </a:ext>
                </a:extLst>
              </a:tr>
              <a:tr h="439075">
                <a:tc>
                  <a:txBody>
                    <a:bodyPr/>
                    <a:lstStyle/>
                    <a:p>
                      <a:pPr algn="ctr" rtl="0" fontAlgn="b"/>
                      <a:r>
                        <a:rPr lang="sv-SE" sz="1100" b="0" dirty="0">
                          <a:solidFill>
                            <a:srgbClr val="525252"/>
                          </a:solidFill>
                          <a:effectLst/>
                          <a:latin typeface="+mj-lt"/>
                        </a:rPr>
                        <a:t>361</a:t>
                      </a:r>
                    </a:p>
                  </a:txBody>
                  <a:tcPr marL="22860" marR="22860" marT="15240" marB="15240" anchor="b"/>
                </a:tc>
                <a:tc>
                  <a:txBody>
                    <a:bodyPr/>
                    <a:lstStyle/>
                    <a:p>
                      <a:pPr algn="r" rtl="0" fontAlgn="b"/>
                      <a:r>
                        <a:rPr lang="sv-SE">
                          <a:effectLst/>
                          <a:latin typeface="+mj-lt"/>
                        </a:rPr>
                        <a:t>95%</a:t>
                      </a:r>
                    </a:p>
                  </a:txBody>
                  <a:tcPr marL="22860" marR="22860" marT="15240" marB="15240" anchor="b"/>
                </a:tc>
                <a:extLst>
                  <a:ext uri="{0D108BD9-81ED-4DB2-BD59-A6C34878D82A}">
                    <a16:rowId xmlns:a16="http://schemas.microsoft.com/office/drawing/2014/main" val="10004"/>
                  </a:ext>
                </a:extLst>
              </a:tr>
              <a:tr h="439075">
                <a:tc>
                  <a:txBody>
                    <a:bodyPr/>
                    <a:lstStyle/>
                    <a:p>
                      <a:pPr algn="ctr" rtl="0" fontAlgn="b"/>
                      <a:r>
                        <a:rPr lang="sv-SE" sz="1100" b="0" dirty="0">
                          <a:solidFill>
                            <a:srgbClr val="525252"/>
                          </a:solidFill>
                          <a:effectLst/>
                          <a:latin typeface="+mj-lt"/>
                        </a:rPr>
                        <a:t>270</a:t>
                      </a:r>
                    </a:p>
                  </a:txBody>
                  <a:tcPr marL="22860" marR="22860" marT="15240" marB="15240" anchor="b"/>
                </a:tc>
                <a:tc>
                  <a:txBody>
                    <a:bodyPr/>
                    <a:lstStyle/>
                    <a:p>
                      <a:pPr algn="r" rtl="0" fontAlgn="b"/>
                      <a:r>
                        <a:rPr lang="sv-SE" dirty="0">
                          <a:effectLst/>
                          <a:latin typeface="+mj-lt"/>
                        </a:rPr>
                        <a:t>75%</a:t>
                      </a:r>
                    </a:p>
                  </a:txBody>
                  <a:tcPr marL="22860" marR="22860" marT="15240" marB="15240" anchor="b"/>
                </a:tc>
                <a:extLst>
                  <a:ext uri="{0D108BD9-81ED-4DB2-BD59-A6C34878D82A}">
                    <a16:rowId xmlns:a16="http://schemas.microsoft.com/office/drawing/2014/main" val="10005"/>
                  </a:ext>
                </a:extLst>
              </a:tr>
              <a:tr h="4390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6"/>
                  </a:ext>
                </a:extLst>
              </a:tr>
              <a:tr h="4390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extLst>
                  <a:ext uri="{0D108BD9-81ED-4DB2-BD59-A6C34878D82A}">
                    <a16:rowId xmlns:a16="http://schemas.microsoft.com/office/drawing/2014/main" val="10007"/>
                  </a:ext>
                </a:extLst>
              </a:tr>
              <a:tr h="439075">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400"/>
                        <a:buFont typeface="Arial"/>
                        <a:buNone/>
                      </a:pPr>
                      <a:endParaRPr sz="1400" u="none" strike="noStrike" cap="none" dirty="0"/>
                    </a:p>
                  </a:txBody>
                  <a:tcPr marL="91425" marR="91425" marT="91425" marB="91425"/>
                </a:tc>
                <a:extLst>
                  <a:ext uri="{0D108BD9-81ED-4DB2-BD59-A6C34878D82A}">
                    <a16:rowId xmlns:a16="http://schemas.microsoft.com/office/drawing/2014/main" val="10008"/>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 sz="4000" dirty="0">
                <a:solidFill>
                  <a:schemeClr val="lt1"/>
                </a:solidFill>
                <a:latin typeface="Roboto Black"/>
                <a:ea typeface="Roboto Black"/>
                <a:cs typeface="Roboto Black"/>
                <a:sym typeface="Roboto Black"/>
              </a:rPr>
              <a:t>2</a:t>
            </a:r>
            <a:r>
              <a:rPr lang="en" sz="4000" b="0" i="0" u="none" strike="noStrike" cap="none" dirty="0" smtClean="0">
                <a:solidFill>
                  <a:schemeClr val="lt1"/>
                </a:solidFill>
                <a:latin typeface="Roboto Black"/>
                <a:ea typeface="Roboto Black"/>
                <a:cs typeface="Roboto Black"/>
                <a:sym typeface="Roboto Black"/>
              </a:rPr>
              <a:t>. Home Try On Funnel</a:t>
            </a:r>
            <a:endParaRPr sz="4000" b="0" i="0" u="none" strike="noStrike" cap="none" dirty="0">
              <a:solidFill>
                <a:srgbClr val="000000"/>
              </a:solidFill>
              <a:sym typeface="Arial"/>
            </a:endParaRPr>
          </a:p>
        </p:txBody>
      </p:sp>
    </p:spTree>
    <p:extLst>
      <p:ext uri="{BB962C8B-B14F-4D97-AF65-F5344CB8AC3E}">
        <p14:creationId xmlns:p14="http://schemas.microsoft.com/office/powerpoint/2010/main" val="41861496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177975" y="200824"/>
            <a:ext cx="8520600" cy="520625"/>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smtClean="0">
                <a:solidFill>
                  <a:srgbClr val="295269"/>
                </a:solidFill>
                <a:latin typeface="Roboto"/>
                <a:ea typeface="Roboto"/>
                <a:cs typeface="Roboto"/>
                <a:sym typeface="Roboto"/>
              </a:rPr>
              <a:t>Question 4</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FROM quiz</a:t>
            </a:r>
          </a:p>
          <a:p>
            <a:pPr lvl="0">
              <a:buClr>
                <a:schemeClr val="dk1"/>
              </a:buClr>
              <a:buSzPts val="1100"/>
            </a:pPr>
            <a:r>
              <a:rPr lang="en-US" sz="900" dirty="0">
                <a:latin typeface="Courier New"/>
                <a:ea typeface="Courier New"/>
                <a:cs typeface="Courier New"/>
                <a:sym typeface="Courier New"/>
              </a:rPr>
              <a:t>LIMIT 5;</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home_try_on</a:t>
            </a: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LIMIT 5;</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FROM purchase</a:t>
            </a:r>
          </a:p>
          <a:p>
            <a:pPr lvl="0">
              <a:buClr>
                <a:schemeClr val="dk1"/>
              </a:buClr>
              <a:buSzPts val="1100"/>
            </a:pPr>
            <a:r>
              <a:rPr lang="en-US" sz="900" dirty="0">
                <a:latin typeface="Courier New"/>
                <a:ea typeface="Courier New"/>
                <a:cs typeface="Courier New"/>
                <a:sym typeface="Courier New"/>
              </a:rPr>
              <a:t>LIMIT 5;</a:t>
            </a:r>
          </a:p>
          <a:p>
            <a:pPr marL="0" marR="0" lvl="0" indent="0" algn="l" rtl="0">
              <a:lnSpc>
                <a:spcPct val="100000"/>
              </a:lnSpc>
              <a:spcBef>
                <a:spcPts val="0"/>
              </a:spcBef>
              <a:spcAft>
                <a:spcPts val="0"/>
              </a:spcAft>
              <a:buClr>
                <a:srgbClr val="000000"/>
              </a:buClr>
              <a:buSzPts val="900"/>
              <a:buFont typeface="Arial"/>
              <a:buNone/>
            </a:pPr>
            <a:endParaRPr sz="9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177975" y="811569"/>
            <a:ext cx="4920900" cy="76784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chemeClr val="dk1"/>
              </a:buClr>
              <a:buSzPts val="1100"/>
              <a:buFont typeface="Arial"/>
              <a:buNone/>
            </a:pPr>
            <a:r>
              <a:rPr lang="en-US" sz="1200" dirty="0" smtClean="0">
                <a:latin typeface="Roboto"/>
                <a:ea typeface="Roboto"/>
                <a:cs typeface="Roboto"/>
                <a:sym typeface="Roboto"/>
              </a:rPr>
              <a:t>Here is the schema for tables </a:t>
            </a:r>
            <a:r>
              <a:rPr lang="en-US" sz="1200" i="1" dirty="0" err="1" smtClean="0">
                <a:latin typeface="Roboto"/>
                <a:ea typeface="Roboto"/>
                <a:cs typeface="Roboto"/>
                <a:sym typeface="Roboto"/>
              </a:rPr>
              <a:t>Home_try_on</a:t>
            </a:r>
            <a:r>
              <a:rPr lang="en-US" sz="1200" dirty="0" smtClean="0">
                <a:latin typeface="Roboto"/>
                <a:ea typeface="Roboto"/>
                <a:cs typeface="Roboto"/>
                <a:sym typeface="Roboto"/>
              </a:rPr>
              <a:t>, </a:t>
            </a:r>
            <a:r>
              <a:rPr lang="en-US" sz="1200" i="1" dirty="0" smtClean="0">
                <a:latin typeface="Roboto"/>
                <a:ea typeface="Roboto"/>
                <a:cs typeface="Roboto"/>
                <a:sym typeface="Roboto"/>
              </a:rPr>
              <a:t>Purchase</a:t>
            </a:r>
            <a:r>
              <a:rPr lang="en-US" sz="1200" dirty="0" smtClean="0">
                <a:latin typeface="Roboto"/>
                <a:ea typeface="Roboto"/>
                <a:cs typeface="Roboto"/>
                <a:sym typeface="Roboto"/>
              </a:rPr>
              <a:t>, </a:t>
            </a:r>
            <a:r>
              <a:rPr lang="en-US" sz="1200" i="1" dirty="0" smtClean="0">
                <a:latin typeface="Roboto"/>
                <a:ea typeface="Roboto"/>
                <a:cs typeface="Roboto"/>
                <a:sym typeface="Roboto"/>
              </a:rPr>
              <a:t>Quiz</a:t>
            </a:r>
            <a:r>
              <a:rPr lang="en-US" sz="1200" dirty="0" smtClean="0">
                <a:latin typeface="Roboto"/>
                <a:ea typeface="Roboto"/>
                <a:cs typeface="Roboto"/>
                <a:sym typeface="Roboto"/>
              </a:rPr>
              <a:t> used to collect information as part of the Home Try on Funnel, as well as the </a:t>
            </a:r>
            <a:r>
              <a:rPr lang="en-US" sz="1200" i="1" dirty="0">
                <a:latin typeface="Roboto"/>
                <a:ea typeface="Roboto"/>
                <a:cs typeface="Roboto"/>
                <a:sym typeface="Roboto"/>
              </a:rPr>
              <a:t>S</a:t>
            </a:r>
            <a:r>
              <a:rPr lang="en-US" sz="1200" i="1" dirty="0" smtClean="0">
                <a:latin typeface="Roboto"/>
                <a:ea typeface="Roboto"/>
                <a:cs typeface="Roboto"/>
                <a:sym typeface="Roboto"/>
              </a:rPr>
              <a:t>urvey</a:t>
            </a:r>
            <a:r>
              <a:rPr lang="en-US" sz="1200" dirty="0" smtClean="0">
                <a:latin typeface="Roboto"/>
                <a:ea typeface="Roboto"/>
                <a:cs typeface="Roboto"/>
                <a:sym typeface="Roboto"/>
              </a:rPr>
              <a:t> table</a:t>
            </a:r>
            <a:endParaRPr sz="1200" b="0" i="0" u="none" strike="noStrike" cap="none" dirty="0">
              <a:solidFill>
                <a:srgbClr val="000000"/>
              </a:solidFill>
              <a:latin typeface="Roboto"/>
              <a:ea typeface="Roboto"/>
              <a:cs typeface="Roboto"/>
              <a:sym typeface="Roboto"/>
            </a:endParaRPr>
          </a:p>
        </p:txBody>
      </p:sp>
      <p:pic>
        <p:nvPicPr>
          <p:cNvPr id="3" name="Picture 2"/>
          <p:cNvPicPr>
            <a:picLocks noChangeAspect="1"/>
          </p:cNvPicPr>
          <p:nvPr/>
        </p:nvPicPr>
        <p:blipFill>
          <a:blip r:embed="rId3"/>
          <a:stretch>
            <a:fillRect/>
          </a:stretch>
        </p:blipFill>
        <p:spPr>
          <a:xfrm>
            <a:off x="1063336" y="1697968"/>
            <a:ext cx="2812035" cy="3249757"/>
          </a:xfrm>
          <a:prstGeom prst="rect">
            <a:avLst/>
          </a:prstGeom>
        </p:spPr>
      </p:pic>
    </p:spTree>
    <p:extLst>
      <p:ext uri="{BB962C8B-B14F-4D97-AF65-F5344CB8AC3E}">
        <p14:creationId xmlns:p14="http://schemas.microsoft.com/office/powerpoint/2010/main" val="1792601289"/>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1219</Words>
  <Application>Microsoft Office PowerPoint</Application>
  <PresentationFormat>On-screen Show (16:9)</PresentationFormat>
  <Paragraphs>335</Paragraphs>
  <Slides>17</Slides>
  <Notes>17</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17</vt:i4>
      </vt:variant>
    </vt:vector>
  </HeadingPairs>
  <TitlesOfParts>
    <vt:vector size="26" baseType="lpstr">
      <vt:lpstr>Arial</vt:lpstr>
      <vt:lpstr>Dosis</vt:lpstr>
      <vt:lpstr>Roboto Black</vt:lpstr>
      <vt:lpstr>Courier New</vt:lpstr>
      <vt:lpstr>Roboto Thin</vt:lpstr>
      <vt:lpstr>Roboto</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Pires</dc:creator>
  <cp:lastModifiedBy>Mike Pires</cp:lastModifiedBy>
  <cp:revision>10</cp:revision>
  <dcterms:modified xsi:type="dcterms:W3CDTF">2018-12-10T22:03:00Z</dcterms:modified>
</cp:coreProperties>
</file>